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499" r:id="rId3"/>
    <p:sldId id="518" r:id="rId4"/>
    <p:sldId id="519" r:id="rId5"/>
    <p:sldId id="520" r:id="rId6"/>
    <p:sldId id="521" r:id="rId7"/>
    <p:sldId id="498" r:id="rId8"/>
    <p:sldId id="448" r:id="rId9"/>
    <p:sldId id="452" r:id="rId10"/>
    <p:sldId id="494" r:id="rId11"/>
    <p:sldId id="517" r:id="rId12"/>
    <p:sldId id="495" r:id="rId13"/>
    <p:sldId id="496" r:id="rId14"/>
    <p:sldId id="497" r:id="rId15"/>
    <p:sldId id="522" r:id="rId16"/>
    <p:sldId id="523" r:id="rId17"/>
    <p:sldId id="525" r:id="rId18"/>
    <p:sldId id="527" r:id="rId19"/>
    <p:sldId id="524" r:id="rId20"/>
    <p:sldId id="528" r:id="rId21"/>
    <p:sldId id="529" r:id="rId22"/>
    <p:sldId id="530" r:id="rId23"/>
    <p:sldId id="531" r:id="rId24"/>
    <p:sldId id="532" r:id="rId25"/>
    <p:sldId id="533" r:id="rId26"/>
    <p:sldId id="463" r:id="rId27"/>
    <p:sldId id="493" r:id="rId28"/>
    <p:sldId id="486" r:id="rId29"/>
    <p:sldId id="526" r:id="rId30"/>
  </p:sldIdLst>
  <p:sldSz cx="9144000" cy="6858000" type="letter"/>
  <p:notesSz cx="9588500" cy="73025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99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9130" autoAdjust="0"/>
  </p:normalViewPr>
  <p:slideViewPr>
    <p:cSldViewPr>
      <p:cViewPr varScale="1">
        <p:scale>
          <a:sx n="100" d="100"/>
          <a:sy n="100" d="100"/>
        </p:scale>
        <p:origin x="-9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6" d="100"/>
        <a:sy n="136" d="100"/>
      </p:scale>
      <p:origin x="0" y="0"/>
    </p:cViewPr>
  </p:sorterViewPr>
  <p:notesViewPr>
    <p:cSldViewPr>
      <p:cViewPr varScale="1">
        <p:scale>
          <a:sx n="59" d="100"/>
          <a:sy n="59" d="100"/>
        </p:scale>
        <p:origin x="-2512" y="-64"/>
      </p:cViewPr>
      <p:guideLst>
        <p:guide orient="horz" pos="1713"/>
        <p:guide pos="402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2700"/>
            <a:ext cx="4154488" cy="365125"/>
          </a:xfrm>
          <a:prstGeom prst="rect">
            <a:avLst/>
          </a:prstGeom>
          <a:noFill/>
          <a:ln>
            <a:noFill/>
          </a:ln>
          <a:effectLst/>
          <a:extLst/>
        </p:spPr>
        <p:txBody>
          <a:bodyPr vert="horz" wrap="square" lIns="19988" tIns="0" rIns="19988" bIns="0" numCol="1" anchor="t" anchorCtr="0" compatLnSpc="1">
            <a:prstTxWarp prst="textNoShape">
              <a:avLst/>
            </a:prstTxWarp>
          </a:bodyPr>
          <a:lstStyle>
            <a:lvl1pPr eaLnBrk="0" hangingPunct="0">
              <a:defRPr sz="1000" i="1">
                <a:cs typeface="+mn-cs"/>
              </a:defRPr>
            </a:lvl1pPr>
          </a:lstStyle>
          <a:p>
            <a:pPr>
              <a:defRPr/>
            </a:pPr>
            <a:r>
              <a:rPr lang="en-US"/>
              <a:t>The New Ukraine SIG: One Year Later</a:t>
            </a:r>
            <a:endParaRPr lang="en-US" dirty="0"/>
          </a:p>
        </p:txBody>
      </p:sp>
      <p:sp>
        <p:nvSpPr>
          <p:cNvPr id="4099" name="Rectangle 3"/>
          <p:cNvSpPr>
            <a:spLocks noGrp="1" noChangeArrowheads="1"/>
          </p:cNvSpPr>
          <p:nvPr>
            <p:ph type="dt" sz="quarter" idx="1"/>
          </p:nvPr>
        </p:nvSpPr>
        <p:spPr bwMode="auto">
          <a:xfrm>
            <a:off x="5434013" y="12700"/>
            <a:ext cx="4154487" cy="365125"/>
          </a:xfrm>
          <a:prstGeom prst="rect">
            <a:avLst/>
          </a:prstGeom>
          <a:noFill/>
          <a:ln>
            <a:noFill/>
          </a:ln>
          <a:effectLst/>
          <a:extLst/>
        </p:spPr>
        <p:txBody>
          <a:bodyPr vert="horz" wrap="square" lIns="19988" tIns="0" rIns="19988" bIns="0" numCol="1" anchor="t" anchorCtr="0" compatLnSpc="1">
            <a:prstTxWarp prst="textNoShape">
              <a:avLst/>
            </a:prstTxWarp>
          </a:bodyPr>
          <a:lstStyle>
            <a:lvl1pPr algn="r" eaLnBrk="0" hangingPunct="0">
              <a:defRPr sz="1000" i="1">
                <a:cs typeface="+mn-cs"/>
              </a:defRPr>
            </a:lvl1pPr>
          </a:lstStyle>
          <a:p>
            <a:pPr>
              <a:defRPr/>
            </a:pPr>
            <a:r>
              <a:rPr lang="en-US"/>
              <a:t>16 July 2012</a:t>
            </a:r>
            <a:endParaRPr lang="en-US" dirty="0"/>
          </a:p>
        </p:txBody>
      </p:sp>
      <p:sp>
        <p:nvSpPr>
          <p:cNvPr id="4100" name="Rectangle 4"/>
          <p:cNvSpPr>
            <a:spLocks noGrp="1" noChangeArrowheads="1"/>
          </p:cNvSpPr>
          <p:nvPr>
            <p:ph type="ftr" sz="quarter" idx="2"/>
          </p:nvPr>
        </p:nvSpPr>
        <p:spPr bwMode="auto">
          <a:xfrm>
            <a:off x="0" y="6923088"/>
            <a:ext cx="4154488" cy="365125"/>
          </a:xfrm>
          <a:prstGeom prst="rect">
            <a:avLst/>
          </a:prstGeom>
          <a:noFill/>
          <a:ln>
            <a:noFill/>
          </a:ln>
          <a:effectLst/>
          <a:extLst/>
        </p:spPr>
        <p:txBody>
          <a:bodyPr vert="horz" wrap="square" lIns="19988" tIns="0" rIns="19988" bIns="0" numCol="1" anchor="b" anchorCtr="0" compatLnSpc="1">
            <a:prstTxWarp prst="textNoShape">
              <a:avLst/>
            </a:prstTxWarp>
          </a:bodyPr>
          <a:lstStyle>
            <a:lvl1pPr eaLnBrk="0" hangingPunct="0">
              <a:defRPr sz="1000" i="1">
                <a:cs typeface="+mn-cs"/>
              </a:defRPr>
            </a:lvl1pPr>
          </a:lstStyle>
          <a:p>
            <a:pPr>
              <a:defRPr/>
            </a:pPr>
            <a:r>
              <a:rPr lang="nl-NL"/>
              <a:t>Dr. Ronald D. Doctor (rddpdx@gmail.com)</a:t>
            </a:r>
            <a:endParaRPr lang="en-US" dirty="0"/>
          </a:p>
        </p:txBody>
      </p:sp>
      <p:sp>
        <p:nvSpPr>
          <p:cNvPr id="4101" name="Rectangle 5"/>
          <p:cNvSpPr>
            <a:spLocks noGrp="1" noChangeArrowheads="1"/>
          </p:cNvSpPr>
          <p:nvPr>
            <p:ph type="sldNum" sz="quarter" idx="3"/>
          </p:nvPr>
        </p:nvSpPr>
        <p:spPr bwMode="auto">
          <a:xfrm>
            <a:off x="5434013" y="6923088"/>
            <a:ext cx="4154487" cy="365125"/>
          </a:xfrm>
          <a:prstGeom prst="rect">
            <a:avLst/>
          </a:prstGeom>
          <a:noFill/>
          <a:ln>
            <a:noFill/>
          </a:ln>
          <a:effectLst/>
          <a:extLst/>
        </p:spPr>
        <p:txBody>
          <a:bodyPr vert="horz" wrap="square" lIns="19988" tIns="0" rIns="19988" bIns="0" numCol="1" anchor="b" anchorCtr="0" compatLnSpc="1">
            <a:prstTxWarp prst="textNoShape">
              <a:avLst/>
            </a:prstTxWarp>
          </a:bodyPr>
          <a:lstStyle>
            <a:lvl1pPr algn="r" eaLnBrk="0" hangingPunct="0">
              <a:defRPr sz="1000" i="1">
                <a:cs typeface="+mn-cs"/>
              </a:defRPr>
            </a:lvl1pPr>
          </a:lstStyle>
          <a:p>
            <a:pPr>
              <a:defRPr/>
            </a:pPr>
            <a:fld id="{F4C2123F-ECFF-42E4-9E8A-2B930BAADDE9}" type="slidenum">
              <a:rPr lang="en-US"/>
              <a:pPr>
                <a:defRPr/>
              </a:pPr>
              <a:t>‹#›</a:t>
            </a:fld>
            <a:endParaRPr lang="en-US" dirty="0"/>
          </a:p>
        </p:txBody>
      </p:sp>
    </p:spTree>
    <p:extLst>
      <p:ext uri="{BB962C8B-B14F-4D97-AF65-F5344CB8AC3E}">
        <p14:creationId xmlns:p14="http://schemas.microsoft.com/office/powerpoint/2010/main" xmlns="" val="1492145357"/>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2700"/>
            <a:ext cx="4154488" cy="365125"/>
          </a:xfrm>
          <a:prstGeom prst="rect">
            <a:avLst/>
          </a:prstGeom>
          <a:noFill/>
          <a:ln>
            <a:noFill/>
          </a:ln>
          <a:effectLst/>
          <a:extLst/>
        </p:spPr>
        <p:txBody>
          <a:bodyPr vert="horz" wrap="square" lIns="19988" tIns="0" rIns="19988" bIns="0" numCol="1" anchor="t" anchorCtr="0" compatLnSpc="1">
            <a:prstTxWarp prst="textNoShape">
              <a:avLst/>
            </a:prstTxWarp>
          </a:bodyPr>
          <a:lstStyle>
            <a:lvl1pPr eaLnBrk="0" hangingPunct="0">
              <a:defRPr sz="1000" i="1">
                <a:cs typeface="+mn-cs"/>
              </a:defRPr>
            </a:lvl1pPr>
          </a:lstStyle>
          <a:p>
            <a:pPr>
              <a:defRPr/>
            </a:pPr>
            <a:r>
              <a:rPr lang="en-US"/>
              <a:t>The New Ukraine SIG: One Year Later</a:t>
            </a:r>
            <a:endParaRPr lang="en-US" dirty="0"/>
          </a:p>
        </p:txBody>
      </p:sp>
      <p:sp>
        <p:nvSpPr>
          <p:cNvPr id="2051" name="Rectangle 3"/>
          <p:cNvSpPr>
            <a:spLocks noGrp="1" noChangeArrowheads="1"/>
          </p:cNvSpPr>
          <p:nvPr>
            <p:ph type="dt" idx="1"/>
          </p:nvPr>
        </p:nvSpPr>
        <p:spPr bwMode="auto">
          <a:xfrm>
            <a:off x="5434013" y="12700"/>
            <a:ext cx="4154487" cy="365125"/>
          </a:xfrm>
          <a:prstGeom prst="rect">
            <a:avLst/>
          </a:prstGeom>
          <a:noFill/>
          <a:ln>
            <a:noFill/>
          </a:ln>
          <a:effectLst/>
          <a:extLst/>
        </p:spPr>
        <p:txBody>
          <a:bodyPr vert="horz" wrap="square" lIns="19988" tIns="0" rIns="19988" bIns="0" numCol="1" anchor="t" anchorCtr="0" compatLnSpc="1">
            <a:prstTxWarp prst="textNoShape">
              <a:avLst/>
            </a:prstTxWarp>
          </a:bodyPr>
          <a:lstStyle>
            <a:lvl1pPr algn="r" eaLnBrk="0" hangingPunct="0">
              <a:defRPr sz="1000" i="1">
                <a:cs typeface="+mn-cs"/>
              </a:defRPr>
            </a:lvl1pPr>
          </a:lstStyle>
          <a:p>
            <a:pPr>
              <a:defRPr/>
            </a:pPr>
            <a:r>
              <a:rPr lang="en-US"/>
              <a:t>16 July 2012</a:t>
            </a:r>
            <a:endParaRPr lang="en-US" dirty="0"/>
          </a:p>
        </p:txBody>
      </p:sp>
      <p:sp>
        <p:nvSpPr>
          <p:cNvPr id="13316" name="Rectangle 4"/>
          <p:cNvSpPr>
            <a:spLocks noGrp="1" noRot="1" noChangeAspect="1" noChangeArrowheads="1" noTextEdit="1"/>
          </p:cNvSpPr>
          <p:nvPr>
            <p:ph type="sldImg" idx="2"/>
          </p:nvPr>
        </p:nvSpPr>
        <p:spPr bwMode="auto">
          <a:xfrm>
            <a:off x="2981325" y="565150"/>
            <a:ext cx="3621088" cy="27162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77938" y="3468688"/>
            <a:ext cx="7032625" cy="3273425"/>
          </a:xfrm>
          <a:prstGeom prst="rect">
            <a:avLst/>
          </a:prstGeom>
          <a:noFill/>
          <a:ln>
            <a:noFill/>
          </a:ln>
          <a:effectLst/>
          <a:extLst/>
        </p:spPr>
        <p:txBody>
          <a:bodyPr vert="horz" wrap="square" lIns="96609" tIns="48306" rIns="96609" bIns="483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6923088"/>
            <a:ext cx="4154488" cy="365125"/>
          </a:xfrm>
          <a:prstGeom prst="rect">
            <a:avLst/>
          </a:prstGeom>
          <a:noFill/>
          <a:ln>
            <a:noFill/>
          </a:ln>
          <a:effectLst/>
          <a:extLst/>
        </p:spPr>
        <p:txBody>
          <a:bodyPr vert="horz" wrap="square" lIns="19988" tIns="0" rIns="19988" bIns="0" numCol="1" anchor="b" anchorCtr="0" compatLnSpc="1">
            <a:prstTxWarp prst="textNoShape">
              <a:avLst/>
            </a:prstTxWarp>
          </a:bodyPr>
          <a:lstStyle>
            <a:lvl1pPr eaLnBrk="0" hangingPunct="0">
              <a:defRPr sz="1000" i="1">
                <a:cs typeface="+mn-cs"/>
              </a:defRPr>
            </a:lvl1pPr>
          </a:lstStyle>
          <a:p>
            <a:pPr>
              <a:defRPr/>
            </a:pPr>
            <a:r>
              <a:rPr lang="nl-NL"/>
              <a:t>Dr. Ronald D. Doctor (rddpdx@gmail.com)</a:t>
            </a:r>
            <a:endParaRPr lang="en-US" dirty="0"/>
          </a:p>
        </p:txBody>
      </p:sp>
      <p:sp>
        <p:nvSpPr>
          <p:cNvPr id="2055" name="Rectangle 7"/>
          <p:cNvSpPr>
            <a:spLocks noGrp="1" noChangeArrowheads="1"/>
          </p:cNvSpPr>
          <p:nvPr>
            <p:ph type="sldNum" sz="quarter" idx="5"/>
          </p:nvPr>
        </p:nvSpPr>
        <p:spPr bwMode="auto">
          <a:xfrm>
            <a:off x="5434013" y="6923088"/>
            <a:ext cx="4154487" cy="365125"/>
          </a:xfrm>
          <a:prstGeom prst="rect">
            <a:avLst/>
          </a:prstGeom>
          <a:noFill/>
          <a:ln>
            <a:noFill/>
          </a:ln>
          <a:effectLst/>
          <a:extLst/>
        </p:spPr>
        <p:txBody>
          <a:bodyPr vert="horz" wrap="square" lIns="19988" tIns="0" rIns="19988" bIns="0" numCol="1" anchor="b" anchorCtr="0" compatLnSpc="1">
            <a:prstTxWarp prst="textNoShape">
              <a:avLst/>
            </a:prstTxWarp>
          </a:bodyPr>
          <a:lstStyle>
            <a:lvl1pPr algn="r" eaLnBrk="0" hangingPunct="0">
              <a:defRPr sz="1000" i="1">
                <a:cs typeface="+mn-cs"/>
              </a:defRPr>
            </a:lvl1pPr>
          </a:lstStyle>
          <a:p>
            <a:pPr>
              <a:defRPr/>
            </a:pPr>
            <a:fld id="{58EE58B4-5E6D-4A7F-8822-BC97E65839CA}" type="slidenum">
              <a:rPr lang="en-US"/>
              <a:pPr>
                <a:defRPr/>
              </a:pPr>
              <a:t>‹#›</a:t>
            </a:fld>
            <a:endParaRPr lang="en-US" dirty="0"/>
          </a:p>
        </p:txBody>
      </p:sp>
    </p:spTree>
    <p:extLst>
      <p:ext uri="{BB962C8B-B14F-4D97-AF65-F5344CB8AC3E}">
        <p14:creationId xmlns:p14="http://schemas.microsoft.com/office/powerpoint/2010/main" xmlns="" val="451096900"/>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miter lim="800000"/>
            <a:headEnd/>
            <a:tailEnd/>
          </a:ln>
        </p:spPr>
        <p:txBody>
          <a:bodyPr/>
          <a:lstStyle/>
          <a:p>
            <a:r>
              <a:rPr lang="en-US" smtClean="0">
                <a:cs typeface="Arial" charset="0"/>
              </a:rPr>
              <a:t>The New Ukraine SIG: One Year Later</a:t>
            </a:r>
          </a:p>
        </p:txBody>
      </p:sp>
      <p:sp>
        <p:nvSpPr>
          <p:cNvPr id="16386" name="Rectangle 3"/>
          <p:cNvSpPr>
            <a:spLocks noGrp="1" noChangeArrowheads="1"/>
          </p:cNvSpPr>
          <p:nvPr>
            <p:ph type="dt" sz="quarter" idx="1"/>
          </p:nvPr>
        </p:nvSpPr>
        <p:spPr>
          <a:noFill/>
          <a:ln>
            <a:miter lim="800000"/>
            <a:headEnd/>
            <a:tailEnd/>
          </a:ln>
        </p:spPr>
        <p:txBody>
          <a:bodyPr/>
          <a:lstStyle/>
          <a:p>
            <a:r>
              <a:rPr lang="en-US" smtClean="0">
                <a:cs typeface="Arial" charset="0"/>
              </a:rPr>
              <a:t>16 July 2012</a:t>
            </a:r>
          </a:p>
        </p:txBody>
      </p:sp>
      <p:sp>
        <p:nvSpPr>
          <p:cNvPr id="16387" name="Rectangle 6"/>
          <p:cNvSpPr>
            <a:spLocks noGrp="1" noChangeArrowheads="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16388" name="Rectangle 7"/>
          <p:cNvSpPr>
            <a:spLocks noGrp="1" noChangeArrowheads="1"/>
          </p:cNvSpPr>
          <p:nvPr>
            <p:ph type="sldNum" sz="quarter" idx="5"/>
          </p:nvPr>
        </p:nvSpPr>
        <p:spPr>
          <a:noFill/>
          <a:ln>
            <a:miter lim="800000"/>
            <a:headEnd/>
            <a:tailEnd/>
          </a:ln>
        </p:spPr>
        <p:txBody>
          <a:bodyPr/>
          <a:lstStyle/>
          <a:p>
            <a:fld id="{2068DD12-E796-4FC2-8D02-35624CC44A41}" type="slidenum">
              <a:rPr lang="en-US" smtClean="0">
                <a:cs typeface="Arial" charset="0"/>
              </a:rPr>
              <a:pPr/>
              <a:t>1</a:t>
            </a:fld>
            <a:endParaRPr lang="en-US" smtClean="0">
              <a:cs typeface="Arial" charset="0"/>
            </a:endParaRPr>
          </a:p>
        </p:txBody>
      </p:sp>
      <p:sp>
        <p:nvSpPr>
          <p:cNvPr id="16389" name="Rectangle 2"/>
          <p:cNvSpPr>
            <a:spLocks noGrp="1" noRot="1" noChangeAspect="1" noChangeArrowheads="1" noTextEdit="1"/>
          </p:cNvSpPr>
          <p:nvPr>
            <p:ph type="sldImg"/>
          </p:nvPr>
        </p:nvSpPr>
        <p:spPr>
          <a:xfrm>
            <a:off x="2987675" y="565150"/>
            <a:ext cx="3621088" cy="2716213"/>
          </a:xfrm>
          <a:ln cap="flat"/>
        </p:spPr>
      </p:sp>
      <p:sp>
        <p:nvSpPr>
          <p:cNvPr id="1639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p:spPr>
        <p:txBody>
          <a:bodyPr/>
          <a:lstStyle/>
          <a:p>
            <a:endParaRPr lang="en-US" smtClean="0"/>
          </a:p>
        </p:txBody>
      </p:sp>
      <p:sp>
        <p:nvSpPr>
          <p:cNvPr id="44035" name="Header Placeholder 3"/>
          <p:cNvSpPr>
            <a:spLocks noGrp="1"/>
          </p:cNvSpPr>
          <p:nvPr>
            <p:ph type="hdr" sz="quarter"/>
          </p:nvPr>
        </p:nvSpPr>
        <p:spPr>
          <a:noFill/>
          <a:ln>
            <a:miter lim="800000"/>
            <a:headEnd/>
            <a:tailEnd/>
          </a:ln>
        </p:spPr>
        <p:txBody>
          <a:bodyPr/>
          <a:lstStyle/>
          <a:p>
            <a:r>
              <a:rPr lang="en-US" smtClean="0">
                <a:cs typeface="Arial" charset="0"/>
              </a:rPr>
              <a:t>The New Ukraine SIG</a:t>
            </a:r>
          </a:p>
        </p:txBody>
      </p:sp>
      <p:sp>
        <p:nvSpPr>
          <p:cNvPr id="44036"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44037"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44038" name="Slide Number Placeholder 6"/>
          <p:cNvSpPr>
            <a:spLocks noGrp="1"/>
          </p:cNvSpPr>
          <p:nvPr>
            <p:ph type="sldNum" sz="quarter" idx="5"/>
          </p:nvPr>
        </p:nvSpPr>
        <p:spPr>
          <a:noFill/>
          <a:ln>
            <a:miter lim="800000"/>
            <a:headEnd/>
            <a:tailEnd/>
          </a:ln>
        </p:spPr>
        <p:txBody>
          <a:bodyPr/>
          <a:lstStyle/>
          <a:p>
            <a:fld id="{A3799346-1784-4A64-A858-B02279F94F77}" type="slidenum">
              <a:rPr lang="en-US" smtClean="0">
                <a:cs typeface="Arial" charset="0"/>
              </a:rPr>
              <a:pPr/>
              <a:t>17</a:t>
            </a:fld>
            <a:endParaRPr lang="en-US" smtClean="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p:spPr>
        <p:txBody>
          <a:bodyPr/>
          <a:lstStyle/>
          <a:p>
            <a:endParaRPr lang="en-US" smtClean="0"/>
          </a:p>
        </p:txBody>
      </p:sp>
      <p:sp>
        <p:nvSpPr>
          <p:cNvPr id="41987" name="Header Placeholder 3"/>
          <p:cNvSpPr>
            <a:spLocks noGrp="1"/>
          </p:cNvSpPr>
          <p:nvPr>
            <p:ph type="hdr" sz="quarter"/>
          </p:nvPr>
        </p:nvSpPr>
        <p:spPr>
          <a:noFill/>
          <a:ln>
            <a:miter lim="800000"/>
            <a:headEnd/>
            <a:tailEnd/>
          </a:ln>
        </p:spPr>
        <p:txBody>
          <a:bodyPr/>
          <a:lstStyle/>
          <a:p>
            <a:r>
              <a:rPr lang="en-US" smtClean="0">
                <a:cs typeface="Arial" charset="0"/>
              </a:rPr>
              <a:t>The New Ukraine SIG</a:t>
            </a:r>
          </a:p>
        </p:txBody>
      </p:sp>
      <p:sp>
        <p:nvSpPr>
          <p:cNvPr id="41988"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41989"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41990" name="Slide Number Placeholder 6"/>
          <p:cNvSpPr>
            <a:spLocks noGrp="1"/>
          </p:cNvSpPr>
          <p:nvPr>
            <p:ph type="sldNum" sz="quarter" idx="5"/>
          </p:nvPr>
        </p:nvSpPr>
        <p:spPr>
          <a:noFill/>
          <a:ln>
            <a:miter lim="800000"/>
            <a:headEnd/>
            <a:tailEnd/>
          </a:ln>
        </p:spPr>
        <p:txBody>
          <a:bodyPr/>
          <a:lstStyle/>
          <a:p>
            <a:fld id="{FB40B782-B75E-40F3-AD9D-F82210114AF5}" type="slidenum">
              <a:rPr lang="en-US" smtClean="0">
                <a:cs typeface="Arial" charset="0"/>
              </a:rPr>
              <a:pPr/>
              <a:t>19</a:t>
            </a:fld>
            <a:endParaRPr lang="en-US" smtClean="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p:spPr>
        <p:txBody>
          <a:bodyPr/>
          <a:lstStyle/>
          <a:p>
            <a:endParaRPr lang="en-US" smtClean="0"/>
          </a:p>
        </p:txBody>
      </p:sp>
      <p:sp>
        <p:nvSpPr>
          <p:cNvPr id="41987" name="Header Placeholder 3"/>
          <p:cNvSpPr>
            <a:spLocks noGrp="1"/>
          </p:cNvSpPr>
          <p:nvPr>
            <p:ph type="hdr" sz="quarter"/>
          </p:nvPr>
        </p:nvSpPr>
        <p:spPr>
          <a:noFill/>
          <a:ln>
            <a:miter lim="800000"/>
            <a:headEnd/>
            <a:tailEnd/>
          </a:ln>
        </p:spPr>
        <p:txBody>
          <a:bodyPr/>
          <a:lstStyle/>
          <a:p>
            <a:r>
              <a:rPr lang="en-US" smtClean="0">
                <a:cs typeface="Arial" charset="0"/>
              </a:rPr>
              <a:t>The New Ukraine SIG</a:t>
            </a:r>
          </a:p>
        </p:txBody>
      </p:sp>
      <p:sp>
        <p:nvSpPr>
          <p:cNvPr id="41988"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41989"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41990" name="Slide Number Placeholder 6"/>
          <p:cNvSpPr>
            <a:spLocks noGrp="1"/>
          </p:cNvSpPr>
          <p:nvPr>
            <p:ph type="sldNum" sz="quarter" idx="5"/>
          </p:nvPr>
        </p:nvSpPr>
        <p:spPr>
          <a:noFill/>
          <a:ln>
            <a:miter lim="800000"/>
            <a:headEnd/>
            <a:tailEnd/>
          </a:ln>
        </p:spPr>
        <p:txBody>
          <a:bodyPr/>
          <a:lstStyle/>
          <a:p>
            <a:fld id="{FB40B782-B75E-40F3-AD9D-F82210114AF5}" type="slidenum">
              <a:rPr lang="en-US" smtClean="0">
                <a:cs typeface="Arial" charset="0"/>
              </a:rPr>
              <a:pPr/>
              <a:t>20</a:t>
            </a:fld>
            <a:endParaRPr lang="en-US" smtClean="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p:spPr>
        <p:txBody>
          <a:bodyPr/>
          <a:lstStyle/>
          <a:p>
            <a:endParaRPr lang="en-US" smtClean="0"/>
          </a:p>
        </p:txBody>
      </p:sp>
      <p:sp>
        <p:nvSpPr>
          <p:cNvPr id="41987" name="Header Placeholder 3"/>
          <p:cNvSpPr>
            <a:spLocks noGrp="1"/>
          </p:cNvSpPr>
          <p:nvPr>
            <p:ph type="hdr" sz="quarter"/>
          </p:nvPr>
        </p:nvSpPr>
        <p:spPr>
          <a:noFill/>
          <a:ln>
            <a:miter lim="800000"/>
            <a:headEnd/>
            <a:tailEnd/>
          </a:ln>
        </p:spPr>
        <p:txBody>
          <a:bodyPr/>
          <a:lstStyle/>
          <a:p>
            <a:r>
              <a:rPr lang="en-US" smtClean="0">
                <a:cs typeface="Arial" charset="0"/>
              </a:rPr>
              <a:t>The New Ukraine SIG</a:t>
            </a:r>
          </a:p>
        </p:txBody>
      </p:sp>
      <p:sp>
        <p:nvSpPr>
          <p:cNvPr id="41988"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41989"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41990" name="Slide Number Placeholder 6"/>
          <p:cNvSpPr>
            <a:spLocks noGrp="1"/>
          </p:cNvSpPr>
          <p:nvPr>
            <p:ph type="sldNum" sz="quarter" idx="5"/>
          </p:nvPr>
        </p:nvSpPr>
        <p:spPr>
          <a:noFill/>
          <a:ln>
            <a:miter lim="800000"/>
            <a:headEnd/>
            <a:tailEnd/>
          </a:ln>
        </p:spPr>
        <p:txBody>
          <a:bodyPr/>
          <a:lstStyle/>
          <a:p>
            <a:fld id="{FB40B782-B75E-40F3-AD9D-F82210114AF5}" type="slidenum">
              <a:rPr lang="en-US" smtClean="0">
                <a:cs typeface="Arial" charset="0"/>
              </a:rPr>
              <a:pPr/>
              <a:t>21</a:t>
            </a:fld>
            <a:endParaRPr lang="en-US" smtClean="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The New Ukraine SIG</a:t>
            </a:r>
            <a:endParaRPr lang="en-US" dirty="0"/>
          </a:p>
        </p:txBody>
      </p:sp>
      <p:sp>
        <p:nvSpPr>
          <p:cNvPr id="5" name="Date Placeholder 4"/>
          <p:cNvSpPr>
            <a:spLocks noGrp="1"/>
          </p:cNvSpPr>
          <p:nvPr>
            <p:ph type="dt" idx="11"/>
          </p:nvPr>
        </p:nvSpPr>
        <p:spPr/>
        <p:txBody>
          <a:bodyPr/>
          <a:lstStyle/>
          <a:p>
            <a:r>
              <a:rPr lang="en-US" smtClean="0"/>
              <a:t>16 July 2012</a:t>
            </a:r>
            <a:endParaRPr lang="en-US" dirty="0"/>
          </a:p>
        </p:txBody>
      </p:sp>
      <p:sp>
        <p:nvSpPr>
          <p:cNvPr id="6" name="Footer Placeholder 5"/>
          <p:cNvSpPr>
            <a:spLocks noGrp="1"/>
          </p:cNvSpPr>
          <p:nvPr>
            <p:ph type="ftr" sz="quarter" idx="12"/>
          </p:nvPr>
        </p:nvSpPr>
        <p:spPr/>
        <p:txBody>
          <a:bodyPr/>
          <a:lstStyle/>
          <a:p>
            <a:r>
              <a:rPr lang="nl-NL" smtClean="0"/>
              <a:t>Dr. Ronald D. Doctor (rddpdx@gmail.com)</a:t>
            </a:r>
            <a:endParaRPr lang="en-US" dirty="0"/>
          </a:p>
        </p:txBody>
      </p:sp>
      <p:sp>
        <p:nvSpPr>
          <p:cNvPr id="7" name="Slide Number Placeholder 6"/>
          <p:cNvSpPr>
            <a:spLocks noGrp="1"/>
          </p:cNvSpPr>
          <p:nvPr>
            <p:ph type="sldNum" sz="quarter" idx="13"/>
          </p:nvPr>
        </p:nvSpPr>
        <p:spPr/>
        <p:txBody>
          <a:bodyPr/>
          <a:lstStyle/>
          <a:p>
            <a:fld id="{1F15317E-6D51-4271-B5E0-300C14B119A5}" type="slidenum">
              <a:rPr lang="en-US" smtClean="0"/>
              <a:pPr/>
              <a:t>25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ln/>
        </p:spPr>
      </p:sp>
      <p:sp>
        <p:nvSpPr>
          <p:cNvPr id="50178" name="Notes Placeholder 2"/>
          <p:cNvSpPr>
            <a:spLocks noGrp="1"/>
          </p:cNvSpPr>
          <p:nvPr>
            <p:ph type="body" idx="1"/>
          </p:nvPr>
        </p:nvSpPr>
        <p:spPr>
          <a:noFill/>
        </p:spPr>
        <p:txBody>
          <a:bodyPr/>
          <a:lstStyle/>
          <a:p>
            <a:endParaRPr lang="en-US" smtClean="0"/>
          </a:p>
        </p:txBody>
      </p:sp>
      <p:sp>
        <p:nvSpPr>
          <p:cNvPr id="50179" name="Header Placeholder 3"/>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
        <p:nvSpPr>
          <p:cNvPr id="50180"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50181"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50182" name="Slide Number Placeholder 6"/>
          <p:cNvSpPr>
            <a:spLocks noGrp="1"/>
          </p:cNvSpPr>
          <p:nvPr>
            <p:ph type="sldNum" sz="quarter" idx="5"/>
          </p:nvPr>
        </p:nvSpPr>
        <p:spPr>
          <a:noFill/>
          <a:ln>
            <a:miter lim="800000"/>
            <a:headEnd/>
            <a:tailEnd/>
          </a:ln>
        </p:spPr>
        <p:txBody>
          <a:bodyPr/>
          <a:lstStyle/>
          <a:p>
            <a:fld id="{4CA49F8D-E6FF-46D4-B081-C98F3461114C}" type="slidenum">
              <a:rPr lang="en-US" smtClean="0">
                <a:cs typeface="Arial" charset="0"/>
              </a:rPr>
              <a:pPr/>
              <a:t>28</a:t>
            </a:fld>
            <a:endParaRPr lang="en-US" smtClean="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p:spPr>
        <p:txBody>
          <a:bodyPr/>
          <a:lstStyle/>
          <a:p>
            <a:endParaRPr lang="en-US" smtClean="0"/>
          </a:p>
        </p:txBody>
      </p:sp>
      <p:sp>
        <p:nvSpPr>
          <p:cNvPr id="47107" name="Header Placeholder 3"/>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
        <p:nvSpPr>
          <p:cNvPr id="47108"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47109"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47110" name="Slide Number Placeholder 6"/>
          <p:cNvSpPr>
            <a:spLocks noGrp="1"/>
          </p:cNvSpPr>
          <p:nvPr>
            <p:ph type="sldNum" sz="quarter" idx="5"/>
          </p:nvPr>
        </p:nvSpPr>
        <p:spPr>
          <a:noFill/>
          <a:ln>
            <a:miter lim="800000"/>
            <a:headEnd/>
            <a:tailEnd/>
          </a:ln>
        </p:spPr>
        <p:txBody>
          <a:bodyPr/>
          <a:lstStyle/>
          <a:p>
            <a:fld id="{C208F0C4-D12E-43E1-8769-F3E1C247ACCC}" type="slidenum">
              <a:rPr lang="en-US" smtClean="0">
                <a:cs typeface="Arial" charset="0"/>
              </a:rPr>
              <a:pPr/>
              <a:t>29</a:t>
            </a:fld>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p:spPr>
        <p:txBody>
          <a:bodyPr/>
          <a:lstStyle/>
          <a:p>
            <a:endParaRPr lang="en-US" smtClean="0"/>
          </a:p>
        </p:txBody>
      </p:sp>
      <p:sp>
        <p:nvSpPr>
          <p:cNvPr id="18435" name="Header Placeholder 3"/>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
        <p:nvSpPr>
          <p:cNvPr id="18436"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18437"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18438" name="Slide Number Placeholder 6"/>
          <p:cNvSpPr>
            <a:spLocks noGrp="1"/>
          </p:cNvSpPr>
          <p:nvPr>
            <p:ph type="sldNum" sz="quarter" idx="5"/>
          </p:nvPr>
        </p:nvSpPr>
        <p:spPr>
          <a:noFill/>
          <a:ln>
            <a:miter lim="800000"/>
            <a:headEnd/>
            <a:tailEnd/>
          </a:ln>
        </p:spPr>
        <p:txBody>
          <a:bodyPr/>
          <a:lstStyle/>
          <a:p>
            <a:fld id="{F6E53953-C029-4AD3-B2EC-300E6E900044}" type="slidenum">
              <a:rPr lang="en-US" smtClean="0">
                <a:cs typeface="Arial" charset="0"/>
              </a:rPr>
              <a:pPr/>
              <a:t>2</a:t>
            </a:fld>
            <a:endParaRPr lang="en-US"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p:spPr>
        <p:txBody>
          <a:bodyPr/>
          <a:lstStyle/>
          <a:p>
            <a:endParaRPr lang="en-US" smtClean="0"/>
          </a:p>
        </p:txBody>
      </p:sp>
      <p:sp>
        <p:nvSpPr>
          <p:cNvPr id="24579" name="Header Placeholder 3"/>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
        <p:nvSpPr>
          <p:cNvPr id="24580"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24581"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24582" name="Slide Number Placeholder 6"/>
          <p:cNvSpPr>
            <a:spLocks noGrp="1"/>
          </p:cNvSpPr>
          <p:nvPr>
            <p:ph type="sldNum" sz="quarter" idx="5"/>
          </p:nvPr>
        </p:nvSpPr>
        <p:spPr>
          <a:noFill/>
          <a:ln>
            <a:miter lim="800000"/>
            <a:headEnd/>
            <a:tailEnd/>
          </a:ln>
        </p:spPr>
        <p:txBody>
          <a:bodyPr/>
          <a:lstStyle/>
          <a:p>
            <a:fld id="{7E85A112-6EC8-4F6F-9DE2-D25DB27E0B60}" type="slidenum">
              <a:rPr lang="en-US" smtClean="0">
                <a:cs typeface="Arial" charset="0"/>
              </a:rPr>
              <a:pPr/>
              <a:t>7</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p:spPr>
        <p:txBody>
          <a:bodyPr/>
          <a:lstStyle/>
          <a:p>
            <a:endParaRPr lang="en-US" smtClean="0"/>
          </a:p>
        </p:txBody>
      </p:sp>
      <p:sp>
        <p:nvSpPr>
          <p:cNvPr id="28675" name="Slide Number Placeholder 3"/>
          <p:cNvSpPr>
            <a:spLocks noGrp="1"/>
          </p:cNvSpPr>
          <p:nvPr>
            <p:ph type="sldNum" sz="quarter" idx="5"/>
          </p:nvPr>
        </p:nvSpPr>
        <p:spPr>
          <a:noFill/>
          <a:ln>
            <a:miter lim="800000"/>
            <a:headEnd/>
            <a:tailEnd/>
          </a:ln>
        </p:spPr>
        <p:txBody>
          <a:bodyPr/>
          <a:lstStyle/>
          <a:p>
            <a:fld id="{B3A93BB7-AFBB-493B-8592-A227464B8E17}" type="slidenum">
              <a:rPr lang="en-US" smtClean="0">
                <a:cs typeface="Arial" charset="0"/>
              </a:rPr>
              <a:pPr/>
              <a:t>10</a:t>
            </a:fld>
            <a:endParaRPr lang="en-US" smtClean="0">
              <a:cs typeface="Arial" charset="0"/>
            </a:endParaRPr>
          </a:p>
        </p:txBody>
      </p:sp>
      <p:sp>
        <p:nvSpPr>
          <p:cNvPr id="28676"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28677" name="Header Placeholder 5"/>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p:spPr>
        <p:txBody>
          <a:bodyPr/>
          <a:lstStyle/>
          <a:p>
            <a:endParaRPr lang="en-US" smtClean="0"/>
          </a:p>
        </p:txBody>
      </p:sp>
      <p:sp>
        <p:nvSpPr>
          <p:cNvPr id="30723" name="Slide Number Placeholder 3"/>
          <p:cNvSpPr>
            <a:spLocks noGrp="1"/>
          </p:cNvSpPr>
          <p:nvPr>
            <p:ph type="sldNum" sz="quarter" idx="5"/>
          </p:nvPr>
        </p:nvSpPr>
        <p:spPr>
          <a:noFill/>
          <a:ln>
            <a:miter lim="800000"/>
            <a:headEnd/>
            <a:tailEnd/>
          </a:ln>
        </p:spPr>
        <p:txBody>
          <a:bodyPr/>
          <a:lstStyle/>
          <a:p>
            <a:fld id="{883BF6F8-B045-4FC9-BC76-60A6EB2B18AB}" type="slidenum">
              <a:rPr lang="en-US" smtClean="0">
                <a:cs typeface="Arial" charset="0"/>
              </a:rPr>
              <a:pPr/>
              <a:t>11</a:t>
            </a:fld>
            <a:endParaRPr lang="en-US" smtClean="0">
              <a:cs typeface="Arial" charset="0"/>
            </a:endParaRPr>
          </a:p>
        </p:txBody>
      </p:sp>
      <p:sp>
        <p:nvSpPr>
          <p:cNvPr id="30724"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30725" name="Header Placeholder 5"/>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p:spPr>
        <p:txBody>
          <a:bodyPr/>
          <a:lstStyle/>
          <a:p>
            <a:endParaRPr lang="en-US" smtClean="0"/>
          </a:p>
        </p:txBody>
      </p:sp>
      <p:sp>
        <p:nvSpPr>
          <p:cNvPr id="32771" name="Slide Number Placeholder 3"/>
          <p:cNvSpPr>
            <a:spLocks noGrp="1"/>
          </p:cNvSpPr>
          <p:nvPr>
            <p:ph type="sldNum" sz="quarter" idx="5"/>
          </p:nvPr>
        </p:nvSpPr>
        <p:spPr>
          <a:noFill/>
          <a:ln>
            <a:miter lim="800000"/>
            <a:headEnd/>
            <a:tailEnd/>
          </a:ln>
        </p:spPr>
        <p:txBody>
          <a:bodyPr/>
          <a:lstStyle/>
          <a:p>
            <a:fld id="{80AD94DD-9FAC-4805-9821-B880B9C67B48}" type="slidenum">
              <a:rPr lang="en-US" smtClean="0">
                <a:cs typeface="Arial" charset="0"/>
              </a:rPr>
              <a:pPr/>
              <a:t>12</a:t>
            </a:fld>
            <a:endParaRPr lang="en-US" smtClean="0">
              <a:cs typeface="Arial" charset="0"/>
            </a:endParaRPr>
          </a:p>
        </p:txBody>
      </p:sp>
      <p:sp>
        <p:nvSpPr>
          <p:cNvPr id="32772"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32773" name="Header Placeholder 5"/>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a:ln/>
        </p:spPr>
      </p:sp>
      <p:sp>
        <p:nvSpPr>
          <p:cNvPr id="34818" name="Notes Placeholder 2"/>
          <p:cNvSpPr>
            <a:spLocks noGrp="1"/>
          </p:cNvSpPr>
          <p:nvPr>
            <p:ph type="body" idx="1"/>
          </p:nvPr>
        </p:nvSpPr>
        <p:spPr>
          <a:noFill/>
        </p:spPr>
        <p:txBody>
          <a:bodyPr/>
          <a:lstStyle/>
          <a:p>
            <a:endParaRPr lang="en-US" smtClean="0"/>
          </a:p>
        </p:txBody>
      </p:sp>
      <p:sp>
        <p:nvSpPr>
          <p:cNvPr id="34819" name="Slide Number Placeholder 3"/>
          <p:cNvSpPr>
            <a:spLocks noGrp="1"/>
          </p:cNvSpPr>
          <p:nvPr>
            <p:ph type="sldNum" sz="quarter" idx="5"/>
          </p:nvPr>
        </p:nvSpPr>
        <p:spPr>
          <a:noFill/>
          <a:ln>
            <a:miter lim="800000"/>
            <a:headEnd/>
            <a:tailEnd/>
          </a:ln>
        </p:spPr>
        <p:txBody>
          <a:bodyPr/>
          <a:lstStyle/>
          <a:p>
            <a:fld id="{9A86A7C9-8285-4043-85AD-0661DFAC80C0}" type="slidenum">
              <a:rPr lang="en-US" smtClean="0">
                <a:cs typeface="Arial" charset="0"/>
              </a:rPr>
              <a:pPr/>
              <a:t>13</a:t>
            </a:fld>
            <a:endParaRPr lang="en-US" smtClean="0">
              <a:cs typeface="Arial" charset="0"/>
            </a:endParaRPr>
          </a:p>
        </p:txBody>
      </p:sp>
      <p:sp>
        <p:nvSpPr>
          <p:cNvPr id="34820"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34821" name="Header Placeholder 5"/>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p:spPr>
        <p:txBody>
          <a:bodyPr/>
          <a:lstStyle/>
          <a:p>
            <a:endParaRPr lang="en-US" smtClean="0"/>
          </a:p>
        </p:txBody>
      </p:sp>
      <p:sp>
        <p:nvSpPr>
          <p:cNvPr id="36867" name="Slide Number Placeholder 3"/>
          <p:cNvSpPr>
            <a:spLocks noGrp="1"/>
          </p:cNvSpPr>
          <p:nvPr>
            <p:ph type="sldNum" sz="quarter" idx="5"/>
          </p:nvPr>
        </p:nvSpPr>
        <p:spPr>
          <a:noFill/>
          <a:ln>
            <a:miter lim="800000"/>
            <a:headEnd/>
            <a:tailEnd/>
          </a:ln>
        </p:spPr>
        <p:txBody>
          <a:bodyPr/>
          <a:lstStyle/>
          <a:p>
            <a:fld id="{0172CB56-756E-419C-B337-C6DB609A4902}" type="slidenum">
              <a:rPr lang="en-US" smtClean="0">
                <a:cs typeface="Arial" charset="0"/>
              </a:rPr>
              <a:pPr/>
              <a:t>14</a:t>
            </a:fld>
            <a:endParaRPr lang="en-US" smtClean="0">
              <a:cs typeface="Arial" charset="0"/>
            </a:endParaRPr>
          </a:p>
        </p:txBody>
      </p:sp>
      <p:sp>
        <p:nvSpPr>
          <p:cNvPr id="36868"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36869" name="Header Placeholder 5"/>
          <p:cNvSpPr>
            <a:spLocks noGrp="1"/>
          </p:cNvSpPr>
          <p:nvPr>
            <p:ph type="hdr" sz="quarter"/>
          </p:nvPr>
        </p:nvSpPr>
        <p:spPr>
          <a:noFill/>
          <a:ln>
            <a:miter lim="800000"/>
            <a:headEnd/>
            <a:tailEnd/>
          </a:ln>
        </p:spPr>
        <p:txBody>
          <a:bodyPr/>
          <a:lstStyle/>
          <a:p>
            <a:r>
              <a:rPr lang="en-US" smtClean="0">
                <a:cs typeface="Arial" charset="0"/>
              </a:rPr>
              <a:t>The New Ukraine SIG: One Year Later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p:spPr>
        <p:txBody>
          <a:bodyPr/>
          <a:lstStyle/>
          <a:p>
            <a:endParaRPr lang="en-US" smtClean="0"/>
          </a:p>
        </p:txBody>
      </p:sp>
      <p:sp>
        <p:nvSpPr>
          <p:cNvPr id="39939" name="Header Placeholder 3"/>
          <p:cNvSpPr>
            <a:spLocks noGrp="1"/>
          </p:cNvSpPr>
          <p:nvPr>
            <p:ph type="hdr" sz="quarter"/>
          </p:nvPr>
        </p:nvSpPr>
        <p:spPr>
          <a:noFill/>
          <a:ln>
            <a:miter lim="800000"/>
            <a:headEnd/>
            <a:tailEnd/>
          </a:ln>
        </p:spPr>
        <p:txBody>
          <a:bodyPr/>
          <a:lstStyle/>
          <a:p>
            <a:r>
              <a:rPr lang="en-US" smtClean="0">
                <a:cs typeface="Arial" charset="0"/>
              </a:rPr>
              <a:t>The New Ukraine SIG</a:t>
            </a:r>
          </a:p>
        </p:txBody>
      </p:sp>
      <p:sp>
        <p:nvSpPr>
          <p:cNvPr id="39940" name="Date Placeholder 4"/>
          <p:cNvSpPr>
            <a:spLocks noGrp="1"/>
          </p:cNvSpPr>
          <p:nvPr>
            <p:ph type="dt" sz="quarter" idx="1"/>
          </p:nvPr>
        </p:nvSpPr>
        <p:spPr>
          <a:noFill/>
          <a:ln>
            <a:miter lim="800000"/>
            <a:headEnd/>
            <a:tailEnd/>
          </a:ln>
        </p:spPr>
        <p:txBody>
          <a:bodyPr/>
          <a:lstStyle/>
          <a:p>
            <a:r>
              <a:rPr lang="en-US" smtClean="0">
                <a:cs typeface="Arial" charset="0"/>
              </a:rPr>
              <a:t>16 July 2012</a:t>
            </a:r>
          </a:p>
        </p:txBody>
      </p:sp>
      <p:sp>
        <p:nvSpPr>
          <p:cNvPr id="39941" name="Footer Placeholder 5"/>
          <p:cNvSpPr>
            <a:spLocks noGrp="1"/>
          </p:cNvSpPr>
          <p:nvPr>
            <p:ph type="ftr" sz="quarter" idx="4"/>
          </p:nvPr>
        </p:nvSpPr>
        <p:spPr>
          <a:noFill/>
          <a:ln>
            <a:miter lim="800000"/>
            <a:headEnd/>
            <a:tailEnd/>
          </a:ln>
        </p:spPr>
        <p:txBody>
          <a:bodyPr/>
          <a:lstStyle/>
          <a:p>
            <a:r>
              <a:rPr lang="nl-NL" smtClean="0">
                <a:cs typeface="Arial" charset="0"/>
              </a:rPr>
              <a:t>Dr. Ronald D. Doctor (rddpdx@gmail.com)</a:t>
            </a:r>
            <a:endParaRPr lang="en-US" smtClean="0">
              <a:cs typeface="Arial" charset="0"/>
            </a:endParaRPr>
          </a:p>
        </p:txBody>
      </p:sp>
      <p:sp>
        <p:nvSpPr>
          <p:cNvPr id="39942" name="Slide Number Placeholder 6"/>
          <p:cNvSpPr>
            <a:spLocks noGrp="1"/>
          </p:cNvSpPr>
          <p:nvPr>
            <p:ph type="sldNum" sz="quarter" idx="5"/>
          </p:nvPr>
        </p:nvSpPr>
        <p:spPr>
          <a:noFill/>
          <a:ln>
            <a:miter lim="800000"/>
            <a:headEnd/>
            <a:tailEnd/>
          </a:ln>
        </p:spPr>
        <p:txBody>
          <a:bodyPr/>
          <a:lstStyle/>
          <a:p>
            <a:fld id="{A7F922AA-757A-4B3E-A80E-F8505B5B2292}" type="slidenum">
              <a:rPr lang="en-US" smtClean="0">
                <a:cs typeface="Arial" charset="0"/>
              </a:rPr>
              <a:pPr/>
              <a:t>16</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9"/>
          <p:cNvGrpSpPr>
            <a:grpSpLocks/>
          </p:cNvGrpSpPr>
          <p:nvPr/>
        </p:nvGrpSpPr>
        <p:grpSpPr bwMode="auto">
          <a:xfrm>
            <a:off x="4763" y="2895600"/>
            <a:ext cx="9137650" cy="152400"/>
            <a:chOff x="3" y="1824"/>
            <a:chExt cx="5756" cy="96"/>
          </a:xfrm>
        </p:grpSpPr>
        <p:sp>
          <p:nvSpPr>
            <p:cNvPr id="5" name="Rectangle 7"/>
            <p:cNvSpPr>
              <a:spLocks noChangeArrowheads="1"/>
            </p:cNvSpPr>
            <p:nvPr/>
          </p:nvSpPr>
          <p:spPr bwMode="ltGray">
            <a:xfrm>
              <a:off x="3" y="1824"/>
              <a:ext cx="5756" cy="47"/>
            </a:xfrm>
            <a:prstGeom prst="rect">
              <a:avLst/>
            </a:prstGeom>
            <a:gradFill rotWithShape="0">
              <a:gsLst>
                <a:gs pos="0">
                  <a:schemeClr val="bg2"/>
                </a:gs>
                <a:gs pos="50000">
                  <a:schemeClr val="tx2"/>
                </a:gs>
                <a:gs pos="100000">
                  <a:schemeClr val="bg2"/>
                </a:gs>
              </a:gsLst>
              <a:lin ang="0" scaled="1"/>
            </a:gradFill>
            <a:ln>
              <a:noFill/>
            </a:ln>
            <a:effectLst/>
            <a:extLst/>
          </p:spPr>
          <p:txBody>
            <a:bodyPr wrap="none" anchor="ctr"/>
            <a:lstStyle/>
            <a:p>
              <a:pPr eaLnBrk="0" hangingPunct="0">
                <a:defRPr/>
              </a:pPr>
              <a:endParaRPr lang="en-US" dirty="0">
                <a:cs typeface="+mn-cs"/>
              </a:endParaRPr>
            </a:p>
          </p:txBody>
        </p:sp>
        <p:sp>
          <p:nvSpPr>
            <p:cNvPr id="6" name="Rectangle 8"/>
            <p:cNvSpPr>
              <a:spLocks noChangeArrowheads="1"/>
            </p:cNvSpPr>
            <p:nvPr/>
          </p:nvSpPr>
          <p:spPr bwMode="ltGray">
            <a:xfrm>
              <a:off x="3" y="1896"/>
              <a:ext cx="5756" cy="24"/>
            </a:xfrm>
            <a:prstGeom prst="rect">
              <a:avLst/>
            </a:prstGeom>
            <a:gradFill rotWithShape="0">
              <a:gsLst>
                <a:gs pos="0">
                  <a:schemeClr val="bg2"/>
                </a:gs>
                <a:gs pos="50000">
                  <a:schemeClr val="folHlink"/>
                </a:gs>
                <a:gs pos="100000">
                  <a:schemeClr val="bg2"/>
                </a:gs>
              </a:gsLst>
              <a:lin ang="0" scaled="1"/>
            </a:gradFill>
            <a:ln>
              <a:noFill/>
            </a:ln>
            <a:effectLst/>
            <a:extLst/>
          </p:spPr>
          <p:txBody>
            <a:bodyPr wrap="none" anchor="ctr"/>
            <a:lstStyle/>
            <a:p>
              <a:pPr eaLnBrk="0" hangingPunct="0">
                <a:defRPr/>
              </a:pPr>
              <a:endParaRPr lang="en-US" dirty="0">
                <a:cs typeface="+mn-cs"/>
              </a:endParaRPr>
            </a:p>
          </p:txBody>
        </p:sp>
      </p:grpSp>
      <p:sp>
        <p:nvSpPr>
          <p:cNvPr id="3074" name="Rectangle 2"/>
          <p:cNvSpPr>
            <a:spLocks noGrp="1" noChangeArrowheads="1"/>
          </p:cNvSpPr>
          <p:nvPr>
            <p:ph type="ctrTitle" sz="quarter"/>
          </p:nvPr>
        </p:nvSpPr>
        <p:spPr>
          <a:xfrm>
            <a:off x="685800" y="762000"/>
            <a:ext cx="7772400" cy="1676400"/>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sz="quarter" idx="1"/>
          </p:nvPr>
        </p:nvSpPr>
        <p:spPr>
          <a:xfrm>
            <a:off x="1371600" y="4114800"/>
            <a:ext cx="6400800" cy="1752600"/>
          </a:xfrm>
        </p:spPr>
        <p:txBody>
          <a:bodyPr/>
          <a:lstStyle>
            <a:lvl1pPr marL="0" indent="0" algn="ctr">
              <a:buFont typeface="Wingdings 2" pitchFamily="18" charset="2"/>
              <a:buNone/>
              <a:defRPr/>
            </a:lvl1pPr>
          </a:lstStyle>
          <a:p>
            <a:pPr lvl="0"/>
            <a:r>
              <a:rPr lang="en-US" noProof="0" smtClean="0"/>
              <a:t>Click to edit Master subtitle style</a:t>
            </a:r>
          </a:p>
        </p:txBody>
      </p:sp>
      <p:sp>
        <p:nvSpPr>
          <p:cNvPr id="7" name="Rectangle 4"/>
          <p:cNvSpPr>
            <a:spLocks noGrp="1" noChangeArrowheads="1"/>
          </p:cNvSpPr>
          <p:nvPr>
            <p:ph type="dt" sz="quarter" idx="10"/>
          </p:nvPr>
        </p:nvSpPr>
        <p:spPr>
          <a:xfrm>
            <a:off x="685800" y="6248400"/>
            <a:ext cx="1600200" cy="457200"/>
          </a:xfrm>
        </p:spPr>
        <p:txBody>
          <a:bodyPr/>
          <a:lstStyle>
            <a:lvl1pPr>
              <a:defRPr/>
            </a:lvl1pPr>
          </a:lstStyle>
          <a:p>
            <a:pPr>
              <a:defRPr/>
            </a:pPr>
            <a:r>
              <a:rPr lang="en-US" smtClean="0"/>
              <a:t>16 July 2012</a:t>
            </a:r>
            <a:endParaRPr lang="en-US" dirty="0"/>
          </a:p>
        </p:txBody>
      </p:sp>
      <p:sp>
        <p:nvSpPr>
          <p:cNvPr id="8" name="Rectangle 5"/>
          <p:cNvSpPr>
            <a:spLocks noGrp="1" noChangeArrowheads="1"/>
          </p:cNvSpPr>
          <p:nvPr>
            <p:ph type="ftr" sz="quarter" idx="11"/>
          </p:nvPr>
        </p:nvSpPr>
        <p:spPr>
          <a:xfrm>
            <a:off x="2514600" y="6248400"/>
            <a:ext cx="4267200" cy="457200"/>
          </a:xfrm>
        </p:spPr>
        <p:txBody>
          <a:bodyPr/>
          <a:lstStyle>
            <a:lvl1pPr>
              <a:defRPr/>
            </a:lvl1pPr>
          </a:lstStyle>
          <a:p>
            <a:pPr>
              <a:defRPr/>
            </a:pPr>
            <a:r>
              <a:rPr lang="en-US" smtClean="0"/>
              <a:t>The New Ukraine SIG, IAJGS Conference-Boston</a:t>
            </a:r>
            <a:endParaRPr lang="en-US" dirty="0"/>
          </a:p>
        </p:txBody>
      </p:sp>
      <p:sp>
        <p:nvSpPr>
          <p:cNvPr id="9" name="Rectangle 6"/>
          <p:cNvSpPr>
            <a:spLocks noGrp="1" noChangeArrowheads="1"/>
          </p:cNvSpPr>
          <p:nvPr>
            <p:ph type="sldNum" sz="quarter" idx="12"/>
          </p:nvPr>
        </p:nvSpPr>
        <p:spPr>
          <a:xfrm>
            <a:off x="6934200" y="6248400"/>
            <a:ext cx="1524000" cy="457200"/>
          </a:xfrm>
        </p:spPr>
        <p:txBody>
          <a:bodyPr/>
          <a:lstStyle>
            <a:lvl1pPr>
              <a:defRPr/>
            </a:lvl1pPr>
          </a:lstStyle>
          <a:p>
            <a:pPr>
              <a:defRPr/>
            </a:pPr>
            <a:fld id="{BBC43691-F7D5-4F50-98C9-A35130956BD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0E383A83-515F-498E-B0CD-CB3C1E16AE3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E875F912-C90C-43FC-96C3-186B04872BC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a:t>Click to edit Master title style</a:t>
            </a:r>
          </a:p>
        </p:txBody>
      </p:sp>
      <p:sp>
        <p:nvSpPr>
          <p:cNvPr id="3" name="Content Placeholder 2"/>
          <p:cNvSpPr>
            <a:spLocks noGrp="1"/>
          </p:cNvSpPr>
          <p:nvPr>
            <p:ph idx="1"/>
          </p:nvPr>
        </p:nvSpPr>
        <p:spPr>
          <a:xfrm>
            <a:off x="609600" y="1981200"/>
            <a:ext cx="784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28600" y="6248400"/>
            <a:ext cx="1752600" cy="457200"/>
          </a:xfrm>
        </p:spPr>
        <p:txBody>
          <a:bodyPr/>
          <a:lstStyle>
            <a:lvl1pPr>
              <a:defRPr/>
            </a:lvl1pPr>
          </a:lstStyle>
          <a:p>
            <a:pPr>
              <a:defRPr/>
            </a:pPr>
            <a:r>
              <a:rPr lang="en-US" smtClean="0"/>
              <a:t>16 July 2012</a:t>
            </a:r>
            <a:endParaRPr 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r>
              <a:rPr lang="en-US" smtClean="0"/>
              <a:t>The New Ukraine SIG, IAJGS Conference-Boston</a:t>
            </a:r>
            <a:endParaRPr lang="en-US" dirty="0"/>
          </a:p>
        </p:txBody>
      </p:sp>
      <p:sp>
        <p:nvSpPr>
          <p:cNvPr id="6" name="Slide Number Placeholder 5"/>
          <p:cNvSpPr>
            <a:spLocks noGrp="1"/>
          </p:cNvSpPr>
          <p:nvPr>
            <p:ph type="sldNum" sz="quarter" idx="12"/>
          </p:nvPr>
        </p:nvSpPr>
        <p:spPr>
          <a:xfrm>
            <a:off x="7086600" y="6248400"/>
            <a:ext cx="1752600" cy="533400"/>
          </a:xfrm>
        </p:spPr>
        <p:txBody>
          <a:bodyPr/>
          <a:lstStyle>
            <a:lvl1pPr>
              <a:defRPr/>
            </a:lvl1pPr>
          </a:lstStyle>
          <a:p>
            <a:pPr>
              <a:defRPr/>
            </a:pPr>
            <a:fld id="{A6E7E92A-E4C8-4163-8E97-AB5E2CB3B48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6248400"/>
            <a:ext cx="1600200" cy="457200"/>
          </a:xfrm>
        </p:spPr>
        <p:txBody>
          <a:bodyPr/>
          <a:lstStyle>
            <a:lvl1pPr>
              <a:defRPr/>
            </a:lvl1pPr>
          </a:lstStyle>
          <a:p>
            <a:pPr>
              <a:defRPr/>
            </a:pPr>
            <a:r>
              <a:rPr lang="en-US" smtClean="0"/>
              <a:t>16 July 2012</a:t>
            </a:r>
            <a:endParaRPr lang="en-US" dirty="0"/>
          </a:p>
        </p:txBody>
      </p:sp>
      <p:sp>
        <p:nvSpPr>
          <p:cNvPr id="5" name="Footer Placeholder 4"/>
          <p:cNvSpPr>
            <a:spLocks noGrp="1"/>
          </p:cNvSpPr>
          <p:nvPr>
            <p:ph type="ftr" sz="quarter" idx="11"/>
          </p:nvPr>
        </p:nvSpPr>
        <p:spPr>
          <a:xfrm>
            <a:off x="1981200" y="6248400"/>
            <a:ext cx="4800600" cy="457200"/>
          </a:xfrm>
        </p:spPr>
        <p:txBody>
          <a:bodyPr/>
          <a:lstStyle>
            <a:lvl1pPr>
              <a:defRPr/>
            </a:lvl1pPr>
          </a:lstStyle>
          <a:p>
            <a:pPr>
              <a:defRPr/>
            </a:pPr>
            <a:r>
              <a:rPr lang="en-US" smtClean="0"/>
              <a:t>The New Ukraine SIG, IAJGS Conference-Boston</a:t>
            </a:r>
            <a:endParaRPr lang="en-US" dirty="0"/>
          </a:p>
        </p:txBody>
      </p:sp>
      <p:sp>
        <p:nvSpPr>
          <p:cNvPr id="6" name="Slide Number Placeholder 5"/>
          <p:cNvSpPr>
            <a:spLocks noGrp="1"/>
          </p:cNvSpPr>
          <p:nvPr>
            <p:ph type="sldNum" sz="quarter" idx="12"/>
          </p:nvPr>
        </p:nvSpPr>
        <p:spPr>
          <a:xfrm>
            <a:off x="7010400" y="6248400"/>
            <a:ext cx="1828800" cy="457200"/>
          </a:xfrm>
        </p:spPr>
        <p:txBody>
          <a:bodyPr/>
          <a:lstStyle>
            <a:lvl1pPr>
              <a:defRPr/>
            </a:lvl1pPr>
          </a:lstStyle>
          <a:p>
            <a:pPr>
              <a:defRPr/>
            </a:pPr>
            <a:fld id="{0BA4D0D1-4683-4B49-9729-A7AB7855F8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6" name="Rectangle 9"/>
          <p:cNvSpPr>
            <a:spLocks noGrp="1" noChangeArrowheads="1"/>
          </p:cNvSpPr>
          <p:nvPr>
            <p:ph type="sldNum" sz="quarter" idx="12"/>
          </p:nvPr>
        </p:nvSpPr>
        <p:spPr>
          <a:ln/>
        </p:spPr>
        <p:txBody>
          <a:bodyPr/>
          <a:lstStyle>
            <a:lvl1pPr>
              <a:defRPr/>
            </a:lvl1pPr>
          </a:lstStyle>
          <a:p>
            <a:pPr>
              <a:defRPr/>
            </a:pPr>
            <a:fld id="{F23280CB-25FB-4402-AB57-D96AA9C453B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28600" y="6248400"/>
            <a:ext cx="2057400" cy="457200"/>
          </a:xfrm>
        </p:spPr>
        <p:txBody>
          <a:bodyPr/>
          <a:lstStyle>
            <a:lvl1pPr>
              <a:defRPr/>
            </a:lvl1pPr>
          </a:lstStyle>
          <a:p>
            <a:pPr>
              <a:defRPr/>
            </a:pPr>
            <a:r>
              <a:rPr lang="en-US" smtClean="0"/>
              <a:t>16 July 2012</a:t>
            </a:r>
            <a:endParaRPr lang="en-US" dirty="0"/>
          </a:p>
        </p:txBody>
      </p:sp>
      <p:sp>
        <p:nvSpPr>
          <p:cNvPr id="6" name="Footer Placeholder 5"/>
          <p:cNvSpPr>
            <a:spLocks noGrp="1"/>
          </p:cNvSpPr>
          <p:nvPr>
            <p:ph type="ftr" sz="quarter" idx="11"/>
          </p:nvPr>
        </p:nvSpPr>
        <p:spPr>
          <a:xfrm>
            <a:off x="2362200" y="6172200"/>
            <a:ext cx="4495800" cy="533400"/>
          </a:xfrm>
        </p:spPr>
        <p:txBody>
          <a:bodyPr/>
          <a:lstStyle>
            <a:lvl1pPr>
              <a:defRPr/>
            </a:lvl1pPr>
          </a:lstStyle>
          <a:p>
            <a:pPr>
              <a:defRPr/>
            </a:pPr>
            <a:r>
              <a:rPr lang="en-US" smtClean="0"/>
              <a:t>The New Ukraine SIG, IAJGS Conference-Boston</a:t>
            </a:r>
            <a:endParaRPr lang="en-US" dirty="0"/>
          </a:p>
        </p:txBody>
      </p:sp>
      <p:sp>
        <p:nvSpPr>
          <p:cNvPr id="7" name="Slide Number Placeholder 6"/>
          <p:cNvSpPr>
            <a:spLocks noGrp="1"/>
          </p:cNvSpPr>
          <p:nvPr>
            <p:ph type="sldNum" sz="quarter" idx="12"/>
          </p:nvPr>
        </p:nvSpPr>
        <p:spPr>
          <a:xfrm>
            <a:off x="6934200" y="6248400"/>
            <a:ext cx="1905000" cy="457200"/>
          </a:xfrm>
        </p:spPr>
        <p:txBody>
          <a:bodyPr/>
          <a:lstStyle>
            <a:lvl1pPr>
              <a:defRPr/>
            </a:lvl1pPr>
          </a:lstStyle>
          <a:p>
            <a:pPr>
              <a:defRPr/>
            </a:pPr>
            <a:fld id="{11488778-7646-446E-A702-E4FC99B5CC2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8"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9" name="Rectangle 9"/>
          <p:cNvSpPr>
            <a:spLocks noGrp="1" noChangeArrowheads="1"/>
          </p:cNvSpPr>
          <p:nvPr>
            <p:ph type="sldNum" sz="quarter" idx="12"/>
          </p:nvPr>
        </p:nvSpPr>
        <p:spPr>
          <a:ln/>
        </p:spPr>
        <p:txBody>
          <a:bodyPr/>
          <a:lstStyle>
            <a:lvl1pPr>
              <a:defRPr/>
            </a:lvl1pPr>
          </a:lstStyle>
          <a:p>
            <a:pPr>
              <a:defRPr/>
            </a:pPr>
            <a:fld id="{0B2935A0-373F-4F0F-9EE8-43870AA26FF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4"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5" name="Rectangle 9"/>
          <p:cNvSpPr>
            <a:spLocks noGrp="1" noChangeArrowheads="1"/>
          </p:cNvSpPr>
          <p:nvPr>
            <p:ph type="sldNum" sz="quarter" idx="12"/>
          </p:nvPr>
        </p:nvSpPr>
        <p:spPr>
          <a:ln/>
        </p:spPr>
        <p:txBody>
          <a:bodyPr/>
          <a:lstStyle>
            <a:lvl1pPr>
              <a:defRPr/>
            </a:lvl1pPr>
          </a:lstStyle>
          <a:p>
            <a:pPr>
              <a:defRPr/>
            </a:pPr>
            <a:fld id="{6EB50AB6-AF9E-4CA8-9BCB-27A31011B37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3"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4" name="Rectangle 9"/>
          <p:cNvSpPr>
            <a:spLocks noGrp="1" noChangeArrowheads="1"/>
          </p:cNvSpPr>
          <p:nvPr>
            <p:ph type="sldNum" sz="quarter" idx="12"/>
          </p:nvPr>
        </p:nvSpPr>
        <p:spPr>
          <a:ln/>
        </p:spPr>
        <p:txBody>
          <a:bodyPr/>
          <a:lstStyle>
            <a:lvl1pPr>
              <a:defRPr/>
            </a:lvl1pPr>
          </a:lstStyle>
          <a:p>
            <a:pPr>
              <a:defRPr/>
            </a:pPr>
            <a:fld id="{5E144B3A-25FB-4C29-A20C-8FC7FC00F21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9A1DAB5C-4729-4E7E-97ED-DECD38216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r>
              <a:rPr lang="en-US" smtClean="0"/>
              <a:t>16 July 2012</a:t>
            </a: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r>
              <a:rPr lang="en-US" smtClean="0"/>
              <a:t>The New Ukraine SIG, IAJGS Conference-Boston</a:t>
            </a:r>
            <a:endParaRPr lang="en-US" dirty="0"/>
          </a:p>
        </p:txBody>
      </p:sp>
      <p:sp>
        <p:nvSpPr>
          <p:cNvPr id="7" name="Rectangle 9"/>
          <p:cNvSpPr>
            <a:spLocks noGrp="1" noChangeArrowheads="1"/>
          </p:cNvSpPr>
          <p:nvPr>
            <p:ph type="sldNum" sz="quarter" idx="12"/>
          </p:nvPr>
        </p:nvSpPr>
        <p:spPr>
          <a:ln/>
        </p:spPr>
        <p:txBody>
          <a:bodyPr/>
          <a:lstStyle>
            <a:lvl1pPr>
              <a:defRPr/>
            </a:lvl1pPr>
          </a:lstStyle>
          <a:p>
            <a:pPr>
              <a:defRPr/>
            </a:pPr>
            <a:fld id="{746A61C8-AE63-4773-BA0A-502A5746816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1588" y="1752600"/>
            <a:ext cx="9142412" cy="152400"/>
            <a:chOff x="0" y="900"/>
            <a:chExt cx="5759" cy="96"/>
          </a:xfrm>
        </p:grpSpPr>
        <p:sp>
          <p:nvSpPr>
            <p:cNvPr id="2" name="Rectangle 2"/>
            <p:cNvSpPr>
              <a:spLocks noChangeArrowheads="1"/>
            </p:cNvSpPr>
            <p:nvPr/>
          </p:nvSpPr>
          <p:spPr bwMode="ltGray">
            <a:xfrm>
              <a:off x="0" y="900"/>
              <a:ext cx="5759" cy="47"/>
            </a:xfrm>
            <a:prstGeom prst="rect">
              <a:avLst/>
            </a:prstGeom>
            <a:gradFill rotWithShape="0">
              <a:gsLst>
                <a:gs pos="0">
                  <a:schemeClr val="bg2"/>
                </a:gs>
                <a:gs pos="50000">
                  <a:schemeClr val="tx2"/>
                </a:gs>
                <a:gs pos="100000">
                  <a:schemeClr val="bg2"/>
                </a:gs>
              </a:gsLst>
              <a:lin ang="0" scaled="1"/>
            </a:gradFill>
            <a:ln>
              <a:noFill/>
            </a:ln>
            <a:effectLst/>
            <a:extLst/>
          </p:spPr>
          <p:txBody>
            <a:bodyPr wrap="none" anchor="ctr"/>
            <a:lstStyle/>
            <a:p>
              <a:pPr eaLnBrk="0" hangingPunct="0">
                <a:defRPr/>
              </a:pPr>
              <a:endParaRPr lang="en-US" dirty="0">
                <a:cs typeface="+mn-cs"/>
              </a:endParaRPr>
            </a:p>
          </p:txBody>
        </p:sp>
        <p:sp>
          <p:nvSpPr>
            <p:cNvPr id="3" name="Rectangle 3"/>
            <p:cNvSpPr>
              <a:spLocks noChangeArrowheads="1"/>
            </p:cNvSpPr>
            <p:nvPr/>
          </p:nvSpPr>
          <p:spPr bwMode="ltGray">
            <a:xfrm>
              <a:off x="0" y="972"/>
              <a:ext cx="5759" cy="24"/>
            </a:xfrm>
            <a:prstGeom prst="rect">
              <a:avLst/>
            </a:prstGeom>
            <a:gradFill rotWithShape="0">
              <a:gsLst>
                <a:gs pos="0">
                  <a:schemeClr val="bg2"/>
                </a:gs>
                <a:gs pos="50000">
                  <a:schemeClr val="folHlink"/>
                </a:gs>
                <a:gs pos="100000">
                  <a:schemeClr val="bg2"/>
                </a:gs>
              </a:gsLst>
              <a:lin ang="0" scaled="1"/>
            </a:gradFill>
            <a:ln>
              <a:noFill/>
            </a:ln>
            <a:effectLst/>
            <a:extLst/>
          </p:spPr>
          <p:txBody>
            <a:bodyPr wrap="none" anchor="ctr"/>
            <a:lstStyle/>
            <a:p>
              <a:pPr eaLnBrk="0" hangingPunct="0">
                <a:defRPr/>
              </a:pPr>
              <a:endParaRPr lang="en-US" dirty="0">
                <a:cs typeface="+mn-cs"/>
              </a:endParaRPr>
            </a:p>
          </p:txBody>
        </p:sp>
      </p:grpSp>
      <p:sp>
        <p:nvSpPr>
          <p:cNvPr id="1027" name="Rectangle 5"/>
          <p:cNvSpPr>
            <a:spLocks noGrp="1" noChangeArrowheads="1"/>
          </p:cNvSpPr>
          <p:nvPr>
            <p:ph type="title"/>
          </p:nvPr>
        </p:nvSpPr>
        <p:spPr bwMode="auto">
          <a:xfrm>
            <a:off x="457200" y="457200"/>
            <a:ext cx="8229600" cy="914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28" name="Rectangle 6"/>
          <p:cNvSpPr>
            <a:spLocks noGrp="1" noChangeArrowheads="1"/>
          </p:cNvSpPr>
          <p:nvPr>
            <p:ph type="body" idx="1"/>
          </p:nvPr>
        </p:nvSpPr>
        <p:spPr bwMode="auto">
          <a:xfrm>
            <a:off x="609600" y="1981200"/>
            <a:ext cx="78486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Grp="1" noChangeArrowheads="1"/>
          </p:cNvSpPr>
          <p:nvPr>
            <p:ph type="dt" sz="half" idx="2"/>
          </p:nvPr>
        </p:nvSpPr>
        <p:spPr bwMode="auto">
          <a:xfrm>
            <a:off x="228600" y="6248400"/>
            <a:ext cx="1752600" cy="4572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eaLnBrk="0" hangingPunct="0">
              <a:defRPr sz="1400">
                <a:latin typeface="+mn-lt"/>
                <a:cs typeface="+mn-cs"/>
              </a:defRPr>
            </a:lvl1pPr>
          </a:lstStyle>
          <a:p>
            <a:pPr>
              <a:defRPr/>
            </a:pPr>
            <a:r>
              <a:rPr lang="en-US" smtClean="0"/>
              <a:t>16 July 2012</a:t>
            </a:r>
            <a:endParaRPr lang="en-US" dirty="0"/>
          </a:p>
        </p:txBody>
      </p:sp>
      <p:sp>
        <p:nvSpPr>
          <p:cNvPr id="1032" name="Rectangle 8"/>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ctr" eaLnBrk="0" hangingPunct="0">
              <a:defRPr sz="1400">
                <a:latin typeface="+mn-lt"/>
                <a:cs typeface="+mn-cs"/>
              </a:defRPr>
            </a:lvl1pPr>
          </a:lstStyle>
          <a:p>
            <a:pPr>
              <a:defRPr/>
            </a:pPr>
            <a:r>
              <a:rPr lang="en-US" smtClean="0"/>
              <a:t>The New Ukraine SIG, IAJGS Conference-Boston</a:t>
            </a:r>
            <a:endParaRPr lang="en-US" dirty="0"/>
          </a:p>
        </p:txBody>
      </p:sp>
      <p:sp>
        <p:nvSpPr>
          <p:cNvPr id="1033" name="Rectangle 9"/>
          <p:cNvSpPr>
            <a:spLocks noGrp="1" noChangeArrowheads="1"/>
          </p:cNvSpPr>
          <p:nvPr>
            <p:ph type="sldNum" sz="quarter" idx="4"/>
          </p:nvPr>
        </p:nvSpPr>
        <p:spPr bwMode="auto">
          <a:xfrm>
            <a:off x="7086600" y="6248400"/>
            <a:ext cx="1752600" cy="5334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r" eaLnBrk="0" hangingPunct="0">
              <a:defRPr sz="1400">
                <a:latin typeface="+mn-lt"/>
                <a:cs typeface="+mn-cs"/>
              </a:defRPr>
            </a:lvl1pPr>
          </a:lstStyle>
          <a:p>
            <a:pPr>
              <a:defRPr/>
            </a:pPr>
            <a:fld id="{7E16391D-C681-4123-8558-327C98E4A5C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52" r:id="rId3"/>
    <p:sldLayoutId id="2147483663"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lr>
          <a:schemeClr val="tx2"/>
        </a:buClr>
        <a:buSzPct val="80000"/>
        <a:buFont typeface="Wingdings 2" pitchFamily="18"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5000"/>
        <a:buFont typeface="Wingdings 2" pitchFamily="18"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65000"/>
        <a:buFont typeface="Monotype Sorts"/>
        <a:buChar char="l"/>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80000"/>
        <a:buFont typeface="Monotype Sorts"/>
        <a:buChar char="n"/>
        <a:defRPr sz="2000">
          <a:solidFill>
            <a:schemeClr val="tx1"/>
          </a:solidFill>
          <a:latin typeface="+mn-lt"/>
        </a:defRPr>
      </a:lvl5pPr>
      <a:lvl6pPr marL="2514600" indent="-228600" algn="l" rtl="0" eaLnBrk="0" fontAlgn="base" hangingPunct="0">
        <a:spcBef>
          <a:spcPct val="20000"/>
        </a:spcBef>
        <a:spcAft>
          <a:spcPct val="0"/>
        </a:spcAft>
        <a:buClr>
          <a:schemeClr val="folHlink"/>
        </a:buClr>
        <a:buSzPct val="80000"/>
        <a:buFont typeface="Monotype Sort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folHlink"/>
        </a:buClr>
        <a:buSzPct val="80000"/>
        <a:buFont typeface="Monotype Sort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folHlink"/>
        </a:buClr>
        <a:buSzPct val="80000"/>
        <a:buFont typeface="Monotype Sort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folHlink"/>
        </a:buClr>
        <a:buSzPct val="80000"/>
        <a:buFont typeface="Monotype Sort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hyperlink" Target="http://www.forum.j-roots.info/viewtopic.php?f=71&amp;t=76&amp;start=140" TargetMode="External"/><Relationship Id="rId3" Type="http://schemas.openxmlformats.org/officeDocument/2006/relationships/hyperlink" Target="http://toldot.ru/urava/cemetery/?show_result=1&amp;country=209&amp;city=%D0%9A%D0%B8%D0%B5%D0%B2&amp;cemetery=9" TargetMode="External"/><Relationship Id="rId7" Type="http://schemas.openxmlformats.org/officeDocument/2006/relationships/hyperlink" Target="http://tinyurl.com/b3ztnuy" TargetMode="External"/><Relationship Id="rId2" Type="http://schemas.openxmlformats.org/officeDocument/2006/relationships/hyperlink" Target="http://www.migdal.ru/migdal/events/science-confs/6/17449/" TargetMode="External"/><Relationship Id="rId1" Type="http://schemas.openxmlformats.org/officeDocument/2006/relationships/slideLayout" Target="../slideLayouts/slideLayout6.xml"/><Relationship Id="rId6" Type="http://schemas.openxmlformats.org/officeDocument/2006/relationships/hyperlink" Target="http://www.docstoc.com/docs/48682170/Full-name-comments-in-Russian" TargetMode="External"/><Relationship Id="rId5" Type="http://schemas.openxmlformats.org/officeDocument/2006/relationships/hyperlink" Target="http://www.forum.j-roots.info/viewtopic.php?f=46&amp;t=2902" TargetMode="External"/><Relationship Id="rId4" Type="http://schemas.openxmlformats.org/officeDocument/2006/relationships/hyperlink" Target="http://tinyurl.com/d4a8zmb"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jewishgen.org/projects/desc/ShtetlMasterRegion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ewishgen.org/ukrain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2514600" y="6248400"/>
            <a:ext cx="4800600" cy="457200"/>
          </a:xfrm>
        </p:spPr>
        <p:txBody>
          <a:bodyPr/>
          <a:lstStyle/>
          <a:p>
            <a:pPr>
              <a:defRPr/>
            </a:pPr>
            <a:r>
              <a:rPr lang="en-US">
                <a:cs typeface="Arial" charset="0"/>
              </a:rPr>
              <a:t>The New Ukraine SIG, IAJGS Conference-Boston</a:t>
            </a:r>
          </a:p>
        </p:txBody>
      </p:sp>
      <p:sp>
        <p:nvSpPr>
          <p:cNvPr id="6" name="Rectangle 6"/>
          <p:cNvSpPr>
            <a:spLocks noGrp="1" noChangeArrowheads="1"/>
          </p:cNvSpPr>
          <p:nvPr>
            <p:ph type="sldNum" sz="quarter" idx="12"/>
          </p:nvPr>
        </p:nvSpPr>
        <p:spPr/>
        <p:txBody>
          <a:bodyPr/>
          <a:lstStyle/>
          <a:p>
            <a:pPr>
              <a:defRPr/>
            </a:pPr>
            <a:fld id="{59A73798-C0BD-4679-A411-CBB192334B9C}" type="slidenum">
              <a:rPr lang="en-US"/>
              <a:pPr>
                <a:defRPr/>
              </a:pPr>
              <a:t>1</a:t>
            </a:fld>
            <a:endParaRPr lang="en-US" dirty="0"/>
          </a:p>
        </p:txBody>
      </p:sp>
      <p:sp>
        <p:nvSpPr>
          <p:cNvPr id="15364" name="Rectangle 2"/>
          <p:cNvSpPr>
            <a:spLocks noGrp="1" noChangeArrowheads="1"/>
          </p:cNvSpPr>
          <p:nvPr>
            <p:ph type="ctrTitle"/>
          </p:nvPr>
        </p:nvSpPr>
        <p:spPr>
          <a:xfrm>
            <a:off x="228600" y="609600"/>
            <a:ext cx="8686800" cy="1600200"/>
          </a:xfrm>
        </p:spPr>
        <p:txBody>
          <a:bodyPr/>
          <a:lstStyle/>
          <a:p>
            <a:r>
              <a:rPr lang="en-US" smtClean="0"/>
              <a:t>The New Ukraine SIG</a:t>
            </a:r>
            <a:br>
              <a:rPr lang="en-US" smtClean="0"/>
            </a:br>
            <a:r>
              <a:rPr lang="en-US" smtClean="0"/>
              <a:t>TWO Years Later</a:t>
            </a:r>
          </a:p>
        </p:txBody>
      </p:sp>
      <p:sp>
        <p:nvSpPr>
          <p:cNvPr id="15365" name="Rectangle 3"/>
          <p:cNvSpPr>
            <a:spLocks noGrp="1" noChangeArrowheads="1"/>
          </p:cNvSpPr>
          <p:nvPr>
            <p:ph type="subTitle" idx="1"/>
          </p:nvPr>
        </p:nvSpPr>
        <p:spPr>
          <a:xfrm>
            <a:off x="228600" y="4038600"/>
            <a:ext cx="8458200" cy="2057400"/>
          </a:xfrm>
        </p:spPr>
        <p:txBody>
          <a:bodyPr/>
          <a:lstStyle/>
          <a:p>
            <a:pPr>
              <a:lnSpc>
                <a:spcPct val="90000"/>
              </a:lnSpc>
            </a:pPr>
            <a:r>
              <a:rPr lang="en-US" sz="2800" smtClean="0">
                <a:solidFill>
                  <a:schemeClr val="tx2"/>
                </a:solidFill>
              </a:rPr>
              <a:t>Dr. Ronald D. Doctor, Coordinator</a:t>
            </a:r>
          </a:p>
          <a:p>
            <a:pPr>
              <a:lnSpc>
                <a:spcPct val="90000"/>
              </a:lnSpc>
            </a:pPr>
            <a:r>
              <a:rPr lang="en-US" sz="2400" smtClean="0">
                <a:solidFill>
                  <a:schemeClr val="tx2"/>
                </a:solidFill>
              </a:rPr>
              <a:t>JewishGen Ukraine Special Interest Group (SIG)</a:t>
            </a:r>
          </a:p>
          <a:p>
            <a:pPr>
              <a:lnSpc>
                <a:spcPct val="90000"/>
              </a:lnSpc>
            </a:pPr>
            <a:r>
              <a:rPr lang="en-US" sz="2400" smtClean="0">
                <a:solidFill>
                  <a:srgbClr val="FFFF00"/>
                </a:solidFill>
              </a:rPr>
              <a:t>rddpdx@gmail.com</a:t>
            </a:r>
          </a:p>
          <a:p>
            <a:pPr>
              <a:lnSpc>
                <a:spcPct val="90000"/>
              </a:lnSpc>
            </a:pPr>
            <a:r>
              <a:rPr lang="en-US" sz="2400" smtClean="0">
                <a:solidFill>
                  <a:srgbClr val="FFFF00"/>
                </a:solidFill>
              </a:rPr>
              <a:t>www.jewishgen.org/ukraine</a:t>
            </a:r>
          </a:p>
        </p:txBody>
      </p:sp>
    </p:spTree>
  </p:cSld>
  <p:clrMapOvr>
    <a:overrideClrMapping bg1="dk2" tx1="lt1" bg2="dk1" tx2="lt2" accent1="accent1" accent2="accent2" accent3="accent3" accent4="accent4" accent5="accent5" accent6="accent6" hlink="hlink" folHlink="folHlink"/>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52400" y="228600"/>
            <a:ext cx="8839200" cy="1371600"/>
          </a:xfrm>
        </p:spPr>
        <p:txBody>
          <a:bodyPr/>
          <a:lstStyle/>
          <a:p>
            <a:r>
              <a:rPr lang="en-US" sz="3400" smtClean="0"/>
              <a:t>What have we done in the past year?</a:t>
            </a:r>
            <a:br>
              <a:rPr lang="en-US" sz="3400" smtClean="0"/>
            </a:br>
            <a:r>
              <a:rPr lang="en-US" sz="3400" smtClean="0"/>
              <a:t>Structural Changes - 1</a:t>
            </a:r>
          </a:p>
        </p:txBody>
      </p:sp>
      <p:sp>
        <p:nvSpPr>
          <p:cNvPr id="27650" name="Content Placeholder 2"/>
          <p:cNvSpPr>
            <a:spLocks noGrp="1"/>
          </p:cNvSpPr>
          <p:nvPr>
            <p:ph idx="1"/>
          </p:nvPr>
        </p:nvSpPr>
        <p:spPr>
          <a:xfrm>
            <a:off x="304800" y="1981200"/>
            <a:ext cx="8686800" cy="4343400"/>
          </a:xfrm>
        </p:spPr>
        <p:txBody>
          <a:bodyPr/>
          <a:lstStyle/>
          <a:p>
            <a:r>
              <a:rPr lang="en-US" sz="2600" dirty="0" smtClean="0"/>
              <a:t>After Re-structuring the Website</a:t>
            </a:r>
          </a:p>
          <a:p>
            <a:pPr lvl="1">
              <a:buClr>
                <a:srgbClr val="FF9900"/>
              </a:buClr>
              <a:buFont typeface="Wingdings" pitchFamily="2" charset="2"/>
              <a:buChar char="v"/>
            </a:pPr>
            <a:r>
              <a:rPr lang="en-US" sz="2000" dirty="0" smtClean="0"/>
              <a:t>Continued our shift to a Town &amp; District focus</a:t>
            </a:r>
          </a:p>
          <a:p>
            <a:pPr lvl="1">
              <a:buClr>
                <a:srgbClr val="FF9900"/>
              </a:buClr>
              <a:buFont typeface="Wingdings" pitchFamily="2" charset="2"/>
              <a:buChar char="v"/>
            </a:pPr>
            <a:r>
              <a:rPr lang="en-US" sz="2000" dirty="0" smtClean="0"/>
              <a:t>Continued to create a Town Page for every town in our database</a:t>
            </a:r>
          </a:p>
          <a:p>
            <a:pPr lvl="1">
              <a:buClr>
                <a:srgbClr val="FF9900"/>
              </a:buClr>
              <a:buFont typeface="Wingdings" pitchFamily="2" charset="2"/>
              <a:buChar char="v"/>
            </a:pPr>
            <a:r>
              <a:rPr lang="en-US" sz="2000" dirty="0" smtClean="0"/>
              <a:t>Links to datasets and document collections on </a:t>
            </a:r>
            <a:r>
              <a:rPr lang="en-US" sz="2000" dirty="0" err="1" smtClean="0"/>
              <a:t>KehilaLinks</a:t>
            </a:r>
            <a:r>
              <a:rPr lang="en-US" sz="2000" dirty="0" smtClean="0"/>
              <a:t> websites and elsewhere</a:t>
            </a:r>
          </a:p>
          <a:p>
            <a:r>
              <a:rPr lang="en-US" sz="2600" dirty="0" smtClean="0"/>
              <a:t>Town Leaders … </a:t>
            </a:r>
          </a:p>
          <a:p>
            <a:pPr lvl="1">
              <a:buClr>
                <a:srgbClr val="FF9900"/>
              </a:buClr>
              <a:buFont typeface="Wingdings" pitchFamily="2" charset="2"/>
              <a:buChar char="v"/>
            </a:pPr>
            <a:r>
              <a:rPr lang="en-US" sz="2000" dirty="0" smtClean="0"/>
              <a:t>Increased to 175</a:t>
            </a:r>
          </a:p>
          <a:p>
            <a:r>
              <a:rPr lang="en-US" sz="2600" dirty="0" err="1" smtClean="0"/>
              <a:t>KehilaLinks</a:t>
            </a:r>
            <a:r>
              <a:rPr lang="en-US" sz="2600" dirty="0" smtClean="0"/>
              <a:t> Development … </a:t>
            </a:r>
          </a:p>
          <a:p>
            <a:pPr lvl="1">
              <a:buClr>
                <a:srgbClr val="FF9900"/>
              </a:buClr>
              <a:buFont typeface="Wingdings" pitchFamily="2" charset="2"/>
              <a:buChar char="v"/>
            </a:pPr>
            <a:r>
              <a:rPr lang="en-US" sz="2000" dirty="0" smtClean="0"/>
              <a:t>Increased to over 240 </a:t>
            </a:r>
            <a:r>
              <a:rPr lang="en-US" sz="2000" dirty="0" err="1" smtClean="0"/>
              <a:t>KehilaLinks</a:t>
            </a:r>
            <a:r>
              <a:rPr lang="en-US" sz="2000" dirty="0" smtClean="0"/>
              <a:t> </a:t>
            </a:r>
          </a:p>
          <a:p>
            <a:pPr lvl="1">
              <a:buClr>
                <a:srgbClr val="FF9900"/>
              </a:buClr>
              <a:buFont typeface="Wingdings" pitchFamily="2" charset="2"/>
              <a:buChar char="v"/>
            </a:pPr>
            <a:r>
              <a:rPr lang="en-US" sz="2000" dirty="0" smtClean="0"/>
              <a:t>40 SIG-Sponsored </a:t>
            </a:r>
            <a:r>
              <a:rPr lang="en-US" sz="2000" dirty="0" err="1" smtClean="0"/>
              <a:t>KehilaLinks</a:t>
            </a:r>
            <a:endParaRPr lang="en-US" sz="2000" dirty="0" smtClean="0"/>
          </a:p>
          <a:p>
            <a:pPr lvl="1">
              <a:buClr>
                <a:srgbClr val="FF9900"/>
              </a:buClr>
              <a:buFont typeface="Wingdings" pitchFamily="2" charset="2"/>
              <a:buNone/>
            </a:pPr>
            <a:endParaRPr lang="en-US" sz="2000" dirty="0" smtClean="0"/>
          </a:p>
        </p:txBody>
      </p:sp>
      <p:sp>
        <p:nvSpPr>
          <p:cNvPr id="5" name="Footer Placeholder 4"/>
          <p:cNvSpPr>
            <a:spLocks noGrp="1"/>
          </p:cNvSpPr>
          <p:nvPr>
            <p:ph type="ftr" sz="quarter" idx="11"/>
          </p:nvPr>
        </p:nvSpPr>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A8A40844-A798-4106-80D0-F95757F6CD04}" type="slidenum">
              <a:rPr lang="en-US"/>
              <a:pPr>
                <a:defRPr/>
              </a:pPr>
              <a:t>10</a:t>
            </a:fld>
            <a:endParaRPr lang="en-US" dirty="0"/>
          </a:p>
        </p:txBody>
      </p:sp>
      <p:sp>
        <p:nvSpPr>
          <p:cNvPr id="27653" name="Rectangle 4"/>
          <p:cNvSpPr txBox="1">
            <a:spLocks noGrp="1" noChangeArrowheads="1"/>
          </p:cNvSpPr>
          <p:nvPr/>
        </p:nvSpPr>
        <p:spPr bwMode="auto">
          <a:xfrm>
            <a:off x="381000" y="63246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152400" y="228600"/>
            <a:ext cx="8839200" cy="1371600"/>
          </a:xfrm>
        </p:spPr>
        <p:txBody>
          <a:bodyPr/>
          <a:lstStyle/>
          <a:p>
            <a:r>
              <a:rPr lang="en-US" sz="3400" smtClean="0"/>
              <a:t>What have we done in the past year?</a:t>
            </a:r>
            <a:br>
              <a:rPr lang="en-US" sz="3400" smtClean="0"/>
            </a:br>
            <a:r>
              <a:rPr lang="en-US" sz="3400" smtClean="0"/>
              <a:t>Structural Changes - 2</a:t>
            </a:r>
          </a:p>
        </p:txBody>
      </p:sp>
      <p:sp>
        <p:nvSpPr>
          <p:cNvPr id="29698" name="Content Placeholder 2"/>
          <p:cNvSpPr>
            <a:spLocks noGrp="1"/>
          </p:cNvSpPr>
          <p:nvPr>
            <p:ph idx="1"/>
          </p:nvPr>
        </p:nvSpPr>
        <p:spPr>
          <a:xfrm>
            <a:off x="152400" y="2057400"/>
            <a:ext cx="8839200" cy="4191000"/>
          </a:xfrm>
        </p:spPr>
        <p:txBody>
          <a:bodyPr/>
          <a:lstStyle/>
          <a:p>
            <a:r>
              <a:rPr lang="en-US" sz="2400" dirty="0" smtClean="0"/>
              <a:t>Culture of Mutual Assistance … Improved Communications</a:t>
            </a:r>
          </a:p>
          <a:p>
            <a:pPr lvl="1">
              <a:buClr>
                <a:srgbClr val="FF9900"/>
              </a:buClr>
              <a:buFont typeface="Wingdings" pitchFamily="2" charset="2"/>
              <a:buChar char="v"/>
            </a:pPr>
            <a:r>
              <a:rPr lang="en-US" sz="2000" dirty="0" smtClean="0"/>
              <a:t>SIG Discussion Group … over 3,100 participants</a:t>
            </a:r>
          </a:p>
          <a:p>
            <a:pPr lvl="1">
              <a:buClr>
                <a:srgbClr val="FF9900"/>
              </a:buClr>
              <a:buFont typeface="Wingdings" pitchFamily="2" charset="2"/>
              <a:buChar char="v"/>
            </a:pPr>
            <a:r>
              <a:rPr lang="en-US" sz="2000" dirty="0" err="1" smtClean="0"/>
              <a:t>Facebook</a:t>
            </a:r>
            <a:r>
              <a:rPr lang="en-US" sz="2000" dirty="0" smtClean="0"/>
              <a:t> site … is still a work-in-progress</a:t>
            </a:r>
          </a:p>
          <a:p>
            <a:pPr lvl="1">
              <a:buClr>
                <a:srgbClr val="FF9900"/>
              </a:buClr>
              <a:buFont typeface="Wingdings" pitchFamily="2" charset="2"/>
              <a:buChar char="v"/>
            </a:pPr>
            <a:r>
              <a:rPr lang="en-US" sz="2000" dirty="0" smtClean="0"/>
              <a:t>Ensure timely responses to messages and requests for help</a:t>
            </a:r>
          </a:p>
          <a:p>
            <a:pPr lvl="1">
              <a:buClr>
                <a:srgbClr val="FF9900"/>
              </a:buClr>
              <a:buFont typeface="Wingdings" pitchFamily="2" charset="2"/>
              <a:buChar char="v"/>
            </a:pPr>
            <a:r>
              <a:rPr lang="en-US" sz="2000" dirty="0" smtClean="0"/>
              <a:t>3 </a:t>
            </a:r>
            <a:r>
              <a:rPr lang="en-US" sz="2000" dirty="0" smtClean="0"/>
              <a:t>PowerPoint Tutorials</a:t>
            </a:r>
          </a:p>
          <a:p>
            <a:pPr lvl="1">
              <a:buClr>
                <a:srgbClr val="FF9900"/>
              </a:buClr>
              <a:buFont typeface="Wingdings" pitchFamily="2" charset="2"/>
              <a:buChar char="v"/>
            </a:pPr>
            <a:r>
              <a:rPr lang="en-US" sz="2000" dirty="0" smtClean="0"/>
              <a:t>75 </a:t>
            </a:r>
            <a:r>
              <a:rPr lang="en-US" sz="2000" dirty="0" err="1" smtClean="0"/>
              <a:t>InfoSheets</a:t>
            </a:r>
            <a:r>
              <a:rPr lang="en-US" sz="2000" dirty="0" smtClean="0"/>
              <a:t> &amp; “How-to” documents</a:t>
            </a:r>
            <a:br>
              <a:rPr lang="en-US" sz="2000" dirty="0" smtClean="0"/>
            </a:br>
            <a:r>
              <a:rPr lang="en-US" sz="2000" dirty="0" smtClean="0">
                <a:solidFill>
                  <a:srgbClr val="FFFF0D"/>
                </a:solidFill>
              </a:rPr>
              <a:t>(http://www.jewishgen.org/ukraine/RES_Infosheets.asp)</a:t>
            </a:r>
          </a:p>
          <a:p>
            <a:r>
              <a:rPr lang="en-US" sz="2400" dirty="0" smtClean="0"/>
              <a:t>Online Survey of Languages &amp; Skills</a:t>
            </a:r>
            <a:br>
              <a:rPr lang="en-US" sz="2400" dirty="0" smtClean="0"/>
            </a:br>
            <a:r>
              <a:rPr lang="en-US" sz="2400" dirty="0" smtClean="0">
                <a:solidFill>
                  <a:srgbClr val="FFFF0D"/>
                </a:solidFill>
              </a:rPr>
              <a:t>(</a:t>
            </a:r>
            <a:r>
              <a:rPr lang="en-US" sz="2000" dirty="0" smtClean="0">
                <a:solidFill>
                  <a:srgbClr val="FFFF0D"/>
                </a:solidFill>
              </a:rPr>
              <a:t>http://www.jewishgen.org/ukraine/ABT_Survey_Lang_Form.asp)</a:t>
            </a:r>
          </a:p>
          <a:p>
            <a:pPr lvl="1">
              <a:buClr>
                <a:srgbClr val="FF9900"/>
              </a:buClr>
              <a:buFont typeface="Wingdings" pitchFamily="2" charset="2"/>
              <a:buChar char="v"/>
            </a:pPr>
            <a:r>
              <a:rPr lang="en-US" sz="2000" dirty="0" smtClean="0"/>
              <a:t>Over 300 volunteers </a:t>
            </a:r>
          </a:p>
          <a:p>
            <a:pPr lvl="1">
              <a:buClr>
                <a:srgbClr val="FF9900"/>
              </a:buClr>
              <a:buFont typeface="Wingdings" pitchFamily="2" charset="2"/>
              <a:buChar char="v"/>
            </a:pPr>
            <a:r>
              <a:rPr lang="en-US" sz="2000" dirty="0" smtClean="0"/>
              <a:t>Over 70 translators currently working</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B15D2507-4A6F-45E2-B948-FCE317F1E205}" type="slidenum">
              <a:rPr lang="en-US"/>
              <a:pPr>
                <a:defRPr/>
              </a:pPr>
              <a:t>11</a:t>
            </a:fld>
            <a:endParaRPr lang="en-US" dirty="0"/>
          </a:p>
        </p:txBody>
      </p:sp>
      <p:sp>
        <p:nvSpPr>
          <p:cNvPr id="29701"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0" y="228600"/>
            <a:ext cx="8991600" cy="1219200"/>
          </a:xfrm>
        </p:spPr>
        <p:txBody>
          <a:bodyPr/>
          <a:lstStyle/>
          <a:p>
            <a:r>
              <a:rPr lang="en-US" sz="3400" smtClean="0"/>
              <a:t>What have we done in the past year?</a:t>
            </a:r>
            <a:br>
              <a:rPr lang="en-US" sz="3400" smtClean="0"/>
            </a:br>
            <a:r>
              <a:rPr lang="en-US" sz="3400" smtClean="0"/>
              <a:t>Projects - 1</a:t>
            </a:r>
          </a:p>
        </p:txBody>
      </p:sp>
      <p:sp>
        <p:nvSpPr>
          <p:cNvPr id="3" name="Content Placeholder 2"/>
          <p:cNvSpPr>
            <a:spLocks noGrp="1"/>
          </p:cNvSpPr>
          <p:nvPr>
            <p:ph idx="1"/>
          </p:nvPr>
        </p:nvSpPr>
        <p:spPr>
          <a:xfrm>
            <a:off x="152400" y="2133600"/>
            <a:ext cx="8839200" cy="4191000"/>
          </a:xfrm>
        </p:spPr>
        <p:txBody>
          <a:bodyPr>
            <a:noAutofit/>
          </a:bodyPr>
          <a:lstStyle/>
          <a:p>
            <a:pPr>
              <a:spcBef>
                <a:spcPts val="600"/>
              </a:spcBef>
            </a:pPr>
            <a:r>
              <a:rPr lang="en-US" sz="2200" smtClean="0">
                <a:solidFill>
                  <a:srgbClr val="FF9900"/>
                </a:solidFill>
              </a:rPr>
              <a:t>Books with name lists:</a:t>
            </a:r>
            <a:r>
              <a:rPr lang="en-US" sz="2200" smtClean="0"/>
              <a:t> 3 projects in-progress, 1,000s of names</a:t>
            </a:r>
          </a:p>
          <a:p>
            <a:r>
              <a:rPr lang="en-US" sz="2200" smtClean="0">
                <a:solidFill>
                  <a:srgbClr val="FF9900"/>
                </a:solidFill>
              </a:rPr>
              <a:t>Prenumeranten: </a:t>
            </a:r>
            <a:r>
              <a:rPr lang="en-US" sz="2200" smtClean="0"/>
              <a:t>more than 200 books … 10,000s of names.</a:t>
            </a:r>
          </a:p>
          <a:p>
            <a:r>
              <a:rPr lang="en-US" sz="2200" smtClean="0">
                <a:solidFill>
                  <a:srgbClr val="FF9900"/>
                </a:solidFill>
              </a:rPr>
              <a:t>Name Lists</a:t>
            </a:r>
            <a:r>
              <a:rPr lang="en-US" sz="2200" smtClean="0"/>
              <a:t>: Trostyanets 1919 Pogrom      List &amp; Vishnevets 1748 Residents List ready for posting. 5 others in-progress</a:t>
            </a:r>
          </a:p>
          <a:p>
            <a:r>
              <a:rPr lang="en-US" sz="2200" smtClean="0">
                <a:solidFill>
                  <a:srgbClr val="FF9900"/>
                </a:solidFill>
              </a:rPr>
              <a:t>Russian language websites</a:t>
            </a:r>
            <a:r>
              <a:rPr lang="en-US" sz="2200" smtClean="0"/>
              <a:t>: Creating catalog, extracting records with millions of names and short biographical name lists.</a:t>
            </a:r>
          </a:p>
          <a:p>
            <a:r>
              <a:rPr lang="en-US" sz="2200" smtClean="0">
                <a:solidFill>
                  <a:srgbClr val="FF9900"/>
                </a:solidFill>
              </a:rPr>
              <a:t>Archives Catalog Cards: </a:t>
            </a:r>
            <a:r>
              <a:rPr lang="en-US" sz="2200" smtClean="0"/>
              <a:t>1,331 cards for 25 towns, so far from CAHJP, plus 204 for Chechelnik from Vinnitsa State Archive.</a:t>
            </a:r>
          </a:p>
          <a:p>
            <a:r>
              <a:rPr lang="en-US" sz="2200" smtClean="0">
                <a:solidFill>
                  <a:srgbClr val="FF9900"/>
                </a:solidFill>
              </a:rPr>
              <a:t>Cemeteries</a:t>
            </a:r>
            <a:r>
              <a:rPr lang="en-US" sz="2200" smtClean="0"/>
              <a:t>: Trostyanets, Yampol, Zhitomir; 5,000 stones.</a:t>
            </a:r>
          </a:p>
          <a:p>
            <a:r>
              <a:rPr lang="en-US" sz="2200" smtClean="0">
                <a:solidFill>
                  <a:srgbClr val="FF9900"/>
                </a:solidFill>
              </a:rPr>
              <a:t>Censuses</a:t>
            </a:r>
            <a:r>
              <a:rPr lang="en-US" sz="2200" smtClean="0"/>
              <a:t>: 1795 Ostrog</a:t>
            </a:r>
            <a:r>
              <a:rPr lang="en-US" sz="2000" smtClean="0"/>
              <a:t>… 3,000 entries; </a:t>
            </a:r>
            <a:r>
              <a:rPr lang="en-US" sz="2200" smtClean="0"/>
              <a:t>1811 Uman</a:t>
            </a:r>
            <a:r>
              <a:rPr lang="en-US" sz="2000" smtClean="0"/>
              <a:t>… 1,000 entries.</a:t>
            </a:r>
          </a:p>
          <a:p>
            <a:pPr>
              <a:buFont typeface="Wingdings 2" pitchFamily="18" charset="2"/>
              <a:buNone/>
            </a:pPr>
            <a:endParaRPr lang="en-US" sz="2200" smtClean="0"/>
          </a:p>
        </p:txBody>
      </p:sp>
      <p:sp>
        <p:nvSpPr>
          <p:cNvPr id="5" name="Footer Placeholder 4"/>
          <p:cNvSpPr>
            <a:spLocks noGrp="1"/>
          </p:cNvSpPr>
          <p:nvPr>
            <p:ph type="ftr" sz="quarter" idx="11"/>
          </p:nvPr>
        </p:nvSpPr>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171C94AD-2E55-4195-9C7F-9C36C34F763D}" type="slidenum">
              <a:rPr lang="en-US"/>
              <a:pPr>
                <a:defRPr/>
              </a:pPr>
              <a:t>12</a:t>
            </a:fld>
            <a:endParaRPr lang="en-US" dirty="0"/>
          </a:p>
        </p:txBody>
      </p:sp>
      <p:sp>
        <p:nvSpPr>
          <p:cNvPr id="8"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76200" y="228600"/>
            <a:ext cx="8915400" cy="1219200"/>
          </a:xfrm>
        </p:spPr>
        <p:txBody>
          <a:bodyPr/>
          <a:lstStyle/>
          <a:p>
            <a:r>
              <a:rPr lang="en-US" sz="3400" smtClean="0"/>
              <a:t>What have we done in the past year?</a:t>
            </a:r>
            <a:br>
              <a:rPr lang="en-US" sz="3400" smtClean="0"/>
            </a:br>
            <a:r>
              <a:rPr lang="en-US" sz="3400" smtClean="0"/>
              <a:t>Projects - 2</a:t>
            </a:r>
          </a:p>
        </p:txBody>
      </p:sp>
      <p:sp>
        <p:nvSpPr>
          <p:cNvPr id="33794" name="Content Placeholder 2"/>
          <p:cNvSpPr>
            <a:spLocks noGrp="1"/>
          </p:cNvSpPr>
          <p:nvPr>
            <p:ph idx="1"/>
          </p:nvPr>
        </p:nvSpPr>
        <p:spPr>
          <a:xfrm>
            <a:off x="20638" y="2286000"/>
            <a:ext cx="8915400" cy="3810000"/>
          </a:xfrm>
        </p:spPr>
        <p:txBody>
          <a:bodyPr/>
          <a:lstStyle/>
          <a:p>
            <a:r>
              <a:rPr lang="en-US" sz="2200" smtClean="0">
                <a:solidFill>
                  <a:srgbClr val="FF9900"/>
                </a:solidFill>
              </a:rPr>
              <a:t>EIDB Reindexing</a:t>
            </a:r>
            <a:r>
              <a:rPr lang="en-US" sz="2200" smtClean="0"/>
              <a:t>: 30 towns are in progress.</a:t>
            </a:r>
          </a:p>
          <a:p>
            <a:r>
              <a:rPr lang="en-US" sz="2200" smtClean="0">
                <a:solidFill>
                  <a:srgbClr val="FF9900"/>
                </a:solidFill>
              </a:rPr>
              <a:t>KehilaLinks Data Extraction</a:t>
            </a:r>
            <a:r>
              <a:rPr lang="en-US" sz="2200" smtClean="0"/>
              <a:t>: Ananyev, Berdyansk, Poninka, 2 Agricultural Colonies almost done.</a:t>
            </a:r>
          </a:p>
          <a:p>
            <a:r>
              <a:rPr lang="en-US" sz="2200" smtClean="0">
                <a:solidFill>
                  <a:srgbClr val="FF9900"/>
                </a:solidFill>
              </a:rPr>
              <a:t>KehilaLinks Development</a:t>
            </a:r>
            <a:r>
              <a:rPr lang="en-US" sz="2200" smtClean="0"/>
              <a:t>: 10 SIG-sponsored sites created; Assisting owners with 5 other websites.</a:t>
            </a:r>
            <a:endParaRPr lang="en-US" sz="2200" smtClean="0">
              <a:solidFill>
                <a:srgbClr val="FF9900"/>
              </a:solidFill>
            </a:endParaRPr>
          </a:p>
          <a:p>
            <a:r>
              <a:rPr lang="en-US" sz="2200" smtClean="0">
                <a:solidFill>
                  <a:srgbClr val="FF9900"/>
                </a:solidFill>
              </a:rPr>
              <a:t>Vital Records</a:t>
            </a:r>
            <a:r>
              <a:rPr lang="en-US" sz="2200" smtClean="0"/>
              <a:t>: Chernigov, Monastyrishche, Odessa … 14,000 names ready for posting; Translation in-progress for Mokraya Kaligorka, Shpola, Ol’shana (3,200 names)</a:t>
            </a:r>
          </a:p>
          <a:p>
            <a:r>
              <a:rPr lang="en-US" sz="2200" smtClean="0">
                <a:solidFill>
                  <a:srgbClr val="FF9900"/>
                </a:solidFill>
              </a:rPr>
              <a:t>Yad Vashem Extracts</a:t>
            </a:r>
            <a:r>
              <a:rPr lang="en-US" sz="2200" smtClean="0"/>
              <a:t>: Kamennyy Brod in-progress</a:t>
            </a:r>
          </a:p>
          <a:p>
            <a:endParaRPr lang="en-US" sz="2200" smtClean="0"/>
          </a:p>
          <a:p>
            <a:endParaRPr lang="en-US" sz="2200" smtClean="0"/>
          </a:p>
        </p:txBody>
      </p:sp>
      <p:sp>
        <p:nvSpPr>
          <p:cNvPr id="5" name="Footer Placeholder 4"/>
          <p:cNvSpPr>
            <a:spLocks noGrp="1"/>
          </p:cNvSpPr>
          <p:nvPr>
            <p:ph type="ftr" sz="quarter" idx="11"/>
          </p:nvPr>
        </p:nvSpPr>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4E64ECCD-9778-4348-B179-C722ED8DD976}" type="slidenum">
              <a:rPr lang="en-US"/>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52400" y="228600"/>
            <a:ext cx="8839200" cy="1371600"/>
          </a:xfrm>
        </p:spPr>
        <p:txBody>
          <a:bodyPr/>
          <a:lstStyle/>
          <a:p>
            <a:r>
              <a:rPr lang="en-US" sz="3400" smtClean="0"/>
              <a:t/>
            </a:r>
            <a:br>
              <a:rPr lang="en-US" sz="3400" smtClean="0"/>
            </a:br>
            <a:r>
              <a:rPr lang="en-US" sz="3400" smtClean="0"/>
              <a:t/>
            </a:r>
            <a:br>
              <a:rPr lang="en-US" sz="3400" smtClean="0"/>
            </a:br>
            <a:r>
              <a:rPr lang="en-US" sz="3400" smtClean="0"/>
              <a:t/>
            </a:r>
            <a:br>
              <a:rPr lang="en-US" sz="3400" smtClean="0"/>
            </a:br>
            <a:r>
              <a:rPr lang="en-US" sz="3400" smtClean="0"/>
              <a:t/>
            </a:r>
            <a:br>
              <a:rPr lang="en-US" sz="3400" smtClean="0"/>
            </a:br>
            <a:r>
              <a:rPr lang="en-US" sz="3400" smtClean="0"/>
              <a:t>What have we done in the past year?</a:t>
            </a:r>
            <a:br>
              <a:rPr lang="en-US" sz="3400" smtClean="0"/>
            </a:br>
            <a:r>
              <a:rPr lang="en-US" sz="3400" smtClean="0"/>
              <a:t>Projects - 5</a:t>
            </a:r>
          </a:p>
        </p:txBody>
      </p:sp>
      <p:sp>
        <p:nvSpPr>
          <p:cNvPr id="35842" name="Content Placeholder 2"/>
          <p:cNvSpPr>
            <a:spLocks noGrp="1"/>
          </p:cNvSpPr>
          <p:nvPr>
            <p:ph idx="1"/>
          </p:nvPr>
        </p:nvSpPr>
        <p:spPr>
          <a:xfrm>
            <a:off x="304800" y="1905000"/>
            <a:ext cx="8305800" cy="3886200"/>
          </a:xfrm>
        </p:spPr>
        <p:txBody>
          <a:bodyPr/>
          <a:lstStyle/>
          <a:p>
            <a:pPr>
              <a:buFont typeface="Wingdings" pitchFamily="2" charset="2"/>
              <a:buChar char="v"/>
            </a:pPr>
            <a:r>
              <a:rPr lang="en-US" sz="2000" smtClean="0"/>
              <a:t>Ellis Island Re-Indexing Project continued 25 towns are in progress including Fastov, Shumsk, Rafalovka, Snitkov, Vishnevets, Kalinovka, Litin and Pereyaslav</a:t>
            </a:r>
          </a:p>
          <a:p>
            <a:pPr>
              <a:buFont typeface="Wingdings" pitchFamily="2" charset="2"/>
              <a:buChar char="v"/>
            </a:pPr>
            <a:r>
              <a:rPr lang="en-US" sz="2000" smtClean="0"/>
              <a:t>Scanned 36 FHL Microfilm reels (all records for 15 towns or districts and parts of 17 others) including Priluki, Shpola, Uman, Chernigov and Chigrin</a:t>
            </a:r>
          </a:p>
          <a:p>
            <a:pPr>
              <a:buFont typeface="Wingdings" pitchFamily="2" charset="2"/>
              <a:buChar char="v"/>
            </a:pPr>
            <a:r>
              <a:rPr lang="en-US" sz="2000" smtClean="0"/>
              <a:t>Obtained 1,081 catalog cards for 24 towns from CAHJP &amp; translated over 400 catalog cards </a:t>
            </a:r>
          </a:p>
          <a:p>
            <a:pPr>
              <a:buFont typeface="Wingdings" pitchFamily="2" charset="2"/>
              <a:buChar char="v"/>
            </a:pPr>
            <a:r>
              <a:rPr lang="en-US" sz="2000" smtClean="0"/>
              <a:t>Developed methodology for sorting the Master Name Index (MNI)</a:t>
            </a:r>
          </a:p>
          <a:p>
            <a:pPr>
              <a:buFont typeface="Wingdings" pitchFamily="2" charset="2"/>
              <a:buChar char="v"/>
            </a:pPr>
            <a:r>
              <a:rPr lang="en-US" sz="2000" smtClean="0">
                <a:solidFill>
                  <a:srgbClr val="FFFF0D"/>
                </a:solidFill>
              </a:rPr>
              <a:t>Many more projects are ready to go … waiting for project managers and volunteers: we currently have 406 projects in progress</a:t>
            </a:r>
          </a:p>
          <a:p>
            <a:pPr>
              <a:buFont typeface="Wingdings 2" pitchFamily="18" charset="2"/>
              <a:buNone/>
            </a:pPr>
            <a:endParaRPr lang="en-US" sz="2000" smtClean="0"/>
          </a:p>
        </p:txBody>
      </p:sp>
      <p:sp>
        <p:nvSpPr>
          <p:cNvPr id="5" name="Footer Placeholder 4"/>
          <p:cNvSpPr>
            <a:spLocks noGrp="1"/>
          </p:cNvSpPr>
          <p:nvPr>
            <p:ph type="ftr" sz="quarter" idx="11"/>
          </p:nvPr>
        </p:nvSpPr>
        <p:spPr/>
        <p:txBody>
          <a:bodyPr/>
          <a:lstStyle/>
          <a:p>
            <a:pPr>
              <a:defRPr/>
            </a:pPr>
            <a:r>
              <a:rPr lang="en-US" smtClean="0">
                <a:cs typeface="Arial" charset="0"/>
              </a:rPr>
              <a:t>The New Ukraine SIG, IAJGS Conference-Boston</a:t>
            </a:r>
            <a:endParaRPr lang="en-US">
              <a:cs typeface="Arial" charset="0"/>
            </a:endParaRPr>
          </a:p>
        </p:txBody>
      </p:sp>
      <p:sp>
        <p:nvSpPr>
          <p:cNvPr id="6" name="Slide Number Placeholder 5"/>
          <p:cNvSpPr>
            <a:spLocks noGrp="1"/>
          </p:cNvSpPr>
          <p:nvPr>
            <p:ph type="sldNum" sz="quarter" idx="12"/>
          </p:nvPr>
        </p:nvSpPr>
        <p:spPr/>
        <p:txBody>
          <a:bodyPr/>
          <a:lstStyle/>
          <a:p>
            <a:pPr>
              <a:defRPr/>
            </a:pPr>
            <a:fld id="{AE206817-A52D-4599-9B76-583A049A7646}" type="slidenum">
              <a:rPr lang="en-US"/>
              <a:pPr>
                <a:defRPr/>
              </a:pPr>
              <a:t>14</a:t>
            </a:fld>
            <a:endParaRPr lang="en-US" dirty="0"/>
          </a:p>
        </p:txBody>
      </p:sp>
      <p:sp>
        <p:nvSpPr>
          <p:cNvPr id="35845"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152400" y="228600"/>
            <a:ext cx="8839200" cy="1295400"/>
          </a:xfrm>
        </p:spPr>
        <p:txBody>
          <a:bodyPr/>
          <a:lstStyle/>
          <a:p>
            <a:r>
              <a:rPr lang="en-US" sz="4000" smtClean="0"/>
              <a:t>Looking Ahead</a:t>
            </a:r>
            <a:br>
              <a:rPr lang="en-US" sz="4000" smtClean="0"/>
            </a:br>
            <a:r>
              <a:rPr lang="en-US" sz="3000" smtClean="0"/>
              <a:t>Vital Records, Revision Lists, Holocaust Records</a:t>
            </a:r>
          </a:p>
        </p:txBody>
      </p:sp>
      <p:sp>
        <p:nvSpPr>
          <p:cNvPr id="37890" name="Content Placeholder 2"/>
          <p:cNvSpPr>
            <a:spLocks noGrp="1"/>
          </p:cNvSpPr>
          <p:nvPr>
            <p:ph idx="1"/>
          </p:nvPr>
        </p:nvSpPr>
        <p:spPr>
          <a:xfrm>
            <a:off x="152400" y="2133600"/>
            <a:ext cx="8686800" cy="4267200"/>
          </a:xfrm>
        </p:spPr>
        <p:txBody>
          <a:bodyPr/>
          <a:lstStyle/>
          <a:p>
            <a:pPr>
              <a:buSzPct val="60000"/>
            </a:pPr>
            <a:r>
              <a:rPr lang="en-US" sz="2400" smtClean="0"/>
              <a:t>LDS Family History Library Microfilms</a:t>
            </a:r>
          </a:p>
          <a:p>
            <a:pPr lvl="1">
              <a:buClr>
                <a:srgbClr val="FF9900"/>
              </a:buClr>
              <a:buSzPct val="60000"/>
              <a:buFont typeface="Wingdings" pitchFamily="2" charset="2"/>
              <a:buChar char="v"/>
            </a:pPr>
            <a:r>
              <a:rPr lang="en-US" sz="2400" smtClean="0"/>
              <a:t>Vital Records for 111 towns – 235 reels of microfilm – 35 scanned to date – continue to acquire and scan</a:t>
            </a:r>
          </a:p>
          <a:p>
            <a:pPr lvl="1">
              <a:buClr>
                <a:srgbClr val="FF9900"/>
              </a:buClr>
              <a:buSzPct val="60000"/>
              <a:buFont typeface="Wingdings" pitchFamily="2" charset="2"/>
              <a:buChar char="v"/>
            </a:pPr>
            <a:r>
              <a:rPr lang="en-US" sz="2400" smtClean="0"/>
              <a:t>Revision Lists (19</a:t>
            </a:r>
            <a:r>
              <a:rPr lang="en-US" sz="2400" baseline="30000" smtClean="0"/>
              <a:t>th</a:t>
            </a:r>
            <a:r>
              <a:rPr lang="en-US" sz="2400" smtClean="0"/>
              <a:t> Century Censuses) for 158 towns</a:t>
            </a:r>
          </a:p>
          <a:p>
            <a:pPr>
              <a:buSzPct val="60000"/>
            </a:pPr>
            <a:r>
              <a:rPr lang="en-US" sz="2400" smtClean="0"/>
              <a:t>CAHJP - continue to acquire and translate vital records, kahal docs, official documents …</a:t>
            </a:r>
          </a:p>
          <a:p>
            <a:pPr>
              <a:buSzPct val="60000"/>
            </a:pPr>
            <a:r>
              <a:rPr lang="en-US" sz="2400" smtClean="0"/>
              <a:t>Acquire &amp; translate Holocaust era documents</a:t>
            </a:r>
          </a:p>
          <a:p>
            <a:pPr lvl="1">
              <a:buClr>
                <a:srgbClr val="FF9900"/>
              </a:buClr>
              <a:buSzPct val="60000"/>
              <a:buFont typeface="Wingdings" pitchFamily="2" charset="2"/>
              <a:buChar char="v"/>
            </a:pPr>
            <a:r>
              <a:rPr lang="en-US" sz="2400" smtClean="0"/>
              <a:t>USHMM has 293 documents</a:t>
            </a:r>
          </a:p>
          <a:p>
            <a:pPr lvl="1">
              <a:buClr>
                <a:srgbClr val="FF9900"/>
              </a:buClr>
              <a:buSzPct val="60000"/>
              <a:buFont typeface="Wingdings" pitchFamily="2" charset="2"/>
              <a:buChar char="v"/>
            </a:pPr>
            <a:r>
              <a:rPr lang="en-US" sz="2400" smtClean="0"/>
              <a:t>Yad Vashem has more than 1,000 documents</a:t>
            </a:r>
          </a:p>
          <a:p>
            <a:pPr lvl="1">
              <a:buClr>
                <a:srgbClr val="FF9900"/>
              </a:buClr>
              <a:buSzPct val="60000"/>
              <a:buFont typeface="Wingdings" pitchFamily="2" charset="2"/>
              <a:buChar char="v"/>
            </a:pPr>
            <a:r>
              <a:rPr lang="en-US" sz="2400" smtClean="0"/>
              <a:t>Yahad in Unum has transcripts of interviews</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82099A7A-53D7-4F96-B149-CCD9EF1CC506}" type="slidenum">
              <a:rPr lang="en-US"/>
              <a:pPr>
                <a:defRPr/>
              </a:pPr>
              <a:t>15</a:t>
            </a:fld>
            <a:endParaRPr lang="en-US" dirty="0"/>
          </a:p>
        </p:txBody>
      </p:sp>
      <p:sp>
        <p:nvSpPr>
          <p:cNvPr id="37893" name="Rectangle 4"/>
          <p:cNvSpPr txBox="1">
            <a:spLocks noGrp="1" noChangeArrowheads="1"/>
          </p:cNvSpPr>
          <p:nvPr/>
        </p:nvSpPr>
        <p:spPr bwMode="auto">
          <a:xfrm>
            <a:off x="2286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152400"/>
            <a:ext cx="8229600" cy="1371600"/>
          </a:xfrm>
        </p:spPr>
        <p:txBody>
          <a:bodyPr/>
          <a:lstStyle/>
          <a:p>
            <a:r>
              <a:rPr lang="en-US" sz="4000" smtClean="0"/>
              <a:t>Russian Language Websites: </a:t>
            </a:r>
            <a:br>
              <a:rPr lang="en-US" sz="4000" smtClean="0"/>
            </a:br>
            <a:r>
              <a:rPr lang="en-US" sz="4000" smtClean="0"/>
              <a:t>An Explanation of the CGR</a:t>
            </a:r>
          </a:p>
        </p:txBody>
      </p:sp>
      <p:sp>
        <p:nvSpPr>
          <p:cNvPr id="3" name="Content Placeholder 2"/>
          <p:cNvSpPr>
            <a:spLocks noGrp="1"/>
          </p:cNvSpPr>
          <p:nvPr>
            <p:ph idx="1"/>
          </p:nvPr>
        </p:nvSpPr>
        <p:spPr>
          <a:xfrm>
            <a:off x="152400" y="1905000"/>
            <a:ext cx="8837613" cy="4419600"/>
          </a:xfrm>
        </p:spPr>
        <p:txBody>
          <a:bodyPr/>
          <a:lstStyle/>
          <a:p>
            <a:r>
              <a:rPr lang="en-US" sz="2400" smtClean="0"/>
              <a:t>The CGR Dataset is online at rosgenea.ru. It is in Russian and contains almost 4.2 million records. </a:t>
            </a:r>
          </a:p>
          <a:p>
            <a:r>
              <a:rPr lang="en-US" sz="2400" smtClean="0"/>
              <a:t>Ariel Parkansky, Ukraine SIG’s Web Manager, downloaded 4,185,088 records many of which are about people caught up in the purges of the Stalinist era. Each record is for one person. Only a small percentage is for Jews and an even smaller percentage is for Jews in Ukraine. </a:t>
            </a:r>
          </a:p>
          <a:p>
            <a:r>
              <a:rPr lang="en-US" sz="2400" smtClean="0"/>
              <a:t>Our task is to identify and extract records for Jews in Ukraine, translate and add them to the JewishGen Ukraine Database and the Ukraine SIG Master Name Index.</a:t>
            </a:r>
          </a:p>
          <a:p>
            <a:pPr>
              <a:buFont typeface="Wingdings 2" pitchFamily="18" charset="2"/>
              <a:buNone/>
            </a:pPr>
            <a:endParaRPr lang="en-US" sz="2400" smtClean="0"/>
          </a:p>
        </p:txBody>
      </p:sp>
      <p:sp>
        <p:nvSpPr>
          <p:cNvPr id="5" name="Footer Placeholder 4"/>
          <p:cNvSpPr>
            <a:spLocks noGrp="1"/>
          </p:cNvSpPr>
          <p:nvPr>
            <p:ph type="ftr" sz="quarter" idx="11"/>
          </p:nvPr>
        </p:nvSpPr>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10FCF160-9B40-437C-85D9-29B3EAF0CEFE}" type="slidenum">
              <a:rPr lang="en-US"/>
              <a:pPr>
                <a:defRPr/>
              </a:pPr>
              <a:t>16</a:t>
            </a:fld>
            <a:endParaRPr lang="en-US" dirty="0"/>
          </a:p>
        </p:txBody>
      </p:sp>
      <p:sp>
        <p:nvSpPr>
          <p:cNvPr id="38917"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6"/>
          <p:cNvSpPr>
            <a:spLocks noGrp="1"/>
          </p:cNvSpPr>
          <p:nvPr>
            <p:ph type="title"/>
          </p:nvPr>
        </p:nvSpPr>
        <p:spPr>
          <a:xfrm>
            <a:off x="422275" y="152400"/>
            <a:ext cx="8229600" cy="1447800"/>
          </a:xfrm>
        </p:spPr>
        <p:txBody>
          <a:bodyPr/>
          <a:lstStyle/>
          <a:p>
            <a:r>
              <a:rPr lang="en-US" sz="4000" smtClean="0"/>
              <a:t>Russian Language Websites</a:t>
            </a:r>
            <a:r>
              <a:rPr lang="en-US" smtClean="0"/>
              <a:t/>
            </a:r>
            <a:br>
              <a:rPr lang="en-US" smtClean="0"/>
            </a:br>
            <a:r>
              <a:rPr lang="en-US" sz="2800" smtClean="0"/>
              <a:t>Center for Genealogical Research</a:t>
            </a:r>
            <a:r>
              <a:rPr lang="en-US" sz="3200" smtClean="0"/>
              <a:t/>
            </a:r>
            <a:br>
              <a:rPr lang="en-US" sz="3200" smtClean="0"/>
            </a:br>
            <a:r>
              <a:rPr lang="en-US" sz="2400" smtClean="0"/>
              <a:t>http://www.rosgenea.ru</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7746D32D-5601-4B94-B55E-7AA9E46E8206}" type="slidenum">
              <a:rPr lang="en-US" smtClean="0"/>
              <a:pPr>
                <a:defRPr/>
              </a:pPr>
              <a:t>17</a:t>
            </a:fld>
            <a:endParaRPr lang="en-US" dirty="0"/>
          </a:p>
        </p:txBody>
      </p:sp>
      <p:sp>
        <p:nvSpPr>
          <p:cNvPr id="3" name="Rectangle 2"/>
          <p:cNvSpPr/>
          <p:nvPr/>
        </p:nvSpPr>
        <p:spPr>
          <a:xfrm>
            <a:off x="231775" y="2057400"/>
            <a:ext cx="8683625" cy="4186238"/>
          </a:xfrm>
          <a:prstGeom prst="rect">
            <a:avLst/>
          </a:prstGeom>
        </p:spPr>
        <p:txBody>
          <a:bodyPr>
            <a:spAutoFit/>
          </a:bodyPr>
          <a:lstStyle/>
          <a:p>
            <a:pPr algn="ctr" eaLnBrk="0" hangingPunct="0">
              <a:defRPr/>
            </a:pPr>
            <a:r>
              <a:rPr lang="en-US" dirty="0">
                <a:solidFill>
                  <a:srgbClr val="FFFF00"/>
                </a:solidFill>
                <a:latin typeface="+mn-lt"/>
                <a:cs typeface="+mn-cs"/>
              </a:rPr>
              <a:t>Biographical Name Lists</a:t>
            </a:r>
          </a:p>
          <a:p>
            <a:pPr eaLnBrk="0" hangingPunct="0">
              <a:defRPr/>
            </a:pPr>
            <a:endParaRPr lang="en-US" sz="2000" b="1" dirty="0">
              <a:latin typeface="+mn-lt"/>
              <a:cs typeface="+mn-cs"/>
            </a:endParaRPr>
          </a:p>
          <a:p>
            <a:pPr eaLnBrk="0" hangingPunct="0">
              <a:defRPr/>
            </a:pPr>
            <a:r>
              <a:rPr lang="ru-RU" sz="2000" b="1" dirty="0">
                <a:latin typeface="+mn-lt"/>
                <a:cs typeface="+mn-cs"/>
              </a:rPr>
              <a:t>Кац Арон Наумович</a:t>
            </a:r>
            <a:r>
              <a:rPr lang="ru-RU" sz="2000" dirty="0">
                <a:latin typeface="+mn-lt"/>
                <a:cs typeface="+mn-cs"/>
              </a:rPr>
              <a:t>   (1899,Смоленск---1936) еврей, арестован в 1936 г., осудивший орган: Тройка УНКВД по ДС, осужден 1937.09.10, статья: контрреволюционная троцкистская деятельность, расстрелян 1937.10.01, реабилитирован 1989.03.18 [Магадан</a:t>
            </a:r>
            <a:r>
              <a:rPr lang="ru-RU" sz="1800" dirty="0">
                <a:latin typeface="+mn-lt"/>
                <a:cs typeface="+mn-cs"/>
              </a:rPr>
              <a:t>]</a:t>
            </a:r>
            <a:endParaRPr lang="en-US" sz="1800" dirty="0">
              <a:latin typeface="+mn-lt"/>
              <a:cs typeface="+mn-cs"/>
            </a:endParaRPr>
          </a:p>
          <a:p>
            <a:pPr eaLnBrk="0" hangingPunct="0">
              <a:defRPr/>
            </a:pPr>
            <a:endParaRPr lang="en-US" sz="1800" dirty="0">
              <a:latin typeface="+mn-lt"/>
              <a:cs typeface="+mn-cs"/>
            </a:endParaRPr>
          </a:p>
          <a:p>
            <a:pPr algn="ctr" eaLnBrk="0" hangingPunct="0">
              <a:defRPr/>
            </a:pPr>
            <a:r>
              <a:rPr lang="en-US" dirty="0">
                <a:solidFill>
                  <a:srgbClr val="FFFF00"/>
                </a:solidFill>
                <a:latin typeface="+mn-lt"/>
                <a:cs typeface="+mn-cs"/>
              </a:rPr>
              <a:t>Google Translation</a:t>
            </a:r>
          </a:p>
          <a:p>
            <a:pPr eaLnBrk="0" hangingPunct="0">
              <a:defRPr/>
            </a:pPr>
            <a:endParaRPr lang="en-US" sz="2000" dirty="0">
              <a:latin typeface="+mn-lt"/>
              <a:cs typeface="+mn-cs"/>
            </a:endParaRPr>
          </a:p>
          <a:p>
            <a:pPr eaLnBrk="0" hangingPunct="0">
              <a:defRPr/>
            </a:pPr>
            <a:r>
              <a:rPr lang="en-US" sz="2000" b="1" dirty="0">
                <a:latin typeface="+mn-lt"/>
                <a:cs typeface="+mn-cs"/>
              </a:rPr>
              <a:t>Aaron Katz </a:t>
            </a:r>
            <a:r>
              <a:rPr lang="en-US" sz="2000" b="1" dirty="0" err="1">
                <a:latin typeface="+mn-lt"/>
                <a:cs typeface="+mn-cs"/>
              </a:rPr>
              <a:t>Naumovich</a:t>
            </a:r>
            <a:r>
              <a:rPr lang="en-US" sz="2000" dirty="0">
                <a:latin typeface="+mn-lt"/>
                <a:cs typeface="+mn-cs"/>
              </a:rPr>
              <a:t> (1899, Smolensk --- 1936), a Jew, was arrested in 1936, which condemned the organ: NKVD Troika of DC, convicted 1937.09.10, Article: Trotskyist counter-revolutionary activities, was shot 1937.10.01, 1989.03.18 rehabilitated [</a:t>
            </a:r>
            <a:r>
              <a:rPr lang="en-US" sz="2000" dirty="0" err="1">
                <a:latin typeface="+mn-lt"/>
                <a:cs typeface="+mn-cs"/>
              </a:rPr>
              <a:t>Magadan</a:t>
            </a:r>
            <a:r>
              <a:rPr lang="en-US" sz="2000" dirty="0">
                <a:latin typeface="+mn-lt"/>
                <a:cs typeface="+mn-cs"/>
              </a:rPr>
              <a:t> ]</a:t>
            </a:r>
          </a:p>
        </p:txBody>
      </p:sp>
      <p:sp>
        <p:nvSpPr>
          <p:cNvPr id="43013"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Preparing the CGR Data</a:t>
            </a:r>
          </a:p>
        </p:txBody>
      </p:sp>
      <p:sp>
        <p:nvSpPr>
          <p:cNvPr id="54275" name="Rectangle 3"/>
          <p:cNvSpPr>
            <a:spLocks noGrp="1" noChangeArrowheads="1"/>
          </p:cNvSpPr>
          <p:nvPr>
            <p:ph type="body" idx="1"/>
          </p:nvPr>
        </p:nvSpPr>
        <p:spPr/>
        <p:txBody>
          <a:bodyPr/>
          <a:lstStyle/>
          <a:p>
            <a:pPr>
              <a:lnSpc>
                <a:spcPct val="80000"/>
              </a:lnSpc>
            </a:pPr>
            <a:r>
              <a:rPr lang="en-US" sz="2000" smtClean="0"/>
              <a:t>To prepare the dataset for processing, we created separate fields for Given Name &amp; Patronymic and extracted those names from the Surname/Given Name/Patronymic field. In addition, we added geographic area fields: town name, district, and province. </a:t>
            </a:r>
          </a:p>
          <a:p>
            <a:pPr>
              <a:lnSpc>
                <a:spcPct val="80000"/>
              </a:lnSpc>
            </a:pPr>
            <a:r>
              <a:rPr lang="en-US" sz="2000" smtClean="0"/>
              <a:t>We applied our selection criteria to one of the 55 segments of data that Ariel downloaded from the online CGR database. Of the 64,993 non-duplicated records in this subset, we found:</a:t>
            </a:r>
          </a:p>
          <a:p>
            <a:pPr lvl="1">
              <a:lnSpc>
                <a:spcPct val="80000"/>
              </a:lnSpc>
            </a:pPr>
            <a:r>
              <a:rPr lang="en-US" sz="1800" smtClean="0"/>
              <a:t>72 records (0.11%) explicitly identified as Jewish </a:t>
            </a:r>
            <a:r>
              <a:rPr lang="en-US" sz="1800" i="1" smtClean="0"/>
              <a:t>and</a:t>
            </a:r>
            <a:r>
              <a:rPr lang="en-US" sz="1800" smtClean="0"/>
              <a:t> within Ukraine SIG’s geographic area;</a:t>
            </a:r>
          </a:p>
          <a:p>
            <a:pPr lvl="1">
              <a:lnSpc>
                <a:spcPct val="80000"/>
              </a:lnSpc>
            </a:pPr>
            <a:r>
              <a:rPr lang="en-US" sz="1800" smtClean="0"/>
              <a:t>1,663 (2.56%) additional records that probably are or may be for Jews and are within Ukraine SIG’s geographic area.</a:t>
            </a:r>
          </a:p>
          <a:p>
            <a:pPr lvl="1">
              <a:lnSpc>
                <a:spcPct val="80000"/>
              </a:lnSpc>
            </a:pPr>
            <a:r>
              <a:rPr lang="en-US" sz="1800" smtClean="0"/>
              <a:t>These 1,735 records represent 2.67% of the 64,993 records </a:t>
            </a:r>
          </a:p>
        </p:txBody>
      </p:sp>
      <p:sp>
        <p:nvSpPr>
          <p:cNvPr id="4" name="Slide Number Placeholder 3"/>
          <p:cNvSpPr>
            <a:spLocks noGrp="1"/>
          </p:cNvSpPr>
          <p:nvPr>
            <p:ph type="sldNum" sz="quarter" idx="12"/>
          </p:nvPr>
        </p:nvSpPr>
        <p:spPr/>
        <p:txBody>
          <a:bodyPr/>
          <a:lstStyle/>
          <a:p>
            <a:pPr>
              <a:defRPr/>
            </a:pPr>
            <a:fld id="{A6E7E92A-E4C8-4163-8E97-AB5E2CB3B480}" type="slidenum">
              <a:rPr lang="en-US" smtClean="0"/>
              <a:pPr>
                <a:defRPr/>
              </a:pPr>
              <a:t>18</a:t>
            </a:fld>
            <a:endParaRPr lang="en-US" dirty="0"/>
          </a:p>
        </p:txBody>
      </p:sp>
      <p:sp>
        <p:nvSpPr>
          <p:cNvPr id="5" name="Footer Placeholder 4"/>
          <p:cNvSpPr>
            <a:spLocks noGrp="1"/>
          </p:cNvSpPr>
          <p:nvPr>
            <p:ph type="ftr" sz="quarter" idx="11"/>
          </p:nvPr>
        </p:nvSpPr>
        <p:spPr/>
        <p:txBody>
          <a:bodyPr/>
          <a:lstStyle/>
          <a:p>
            <a:pPr>
              <a:defRPr/>
            </a:pPr>
            <a:r>
              <a:rPr lang="en-US" smtClean="0"/>
              <a:t>The New Ukraine SIG, IAJGS Conference-Boston</a:t>
            </a:r>
            <a:endParaRPr lang="en-US" dirty="0"/>
          </a:p>
        </p:txBody>
      </p:sp>
      <p:sp>
        <p:nvSpPr>
          <p:cNvPr id="6"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6"/>
          <p:cNvSpPr>
            <a:spLocks noGrp="1"/>
          </p:cNvSpPr>
          <p:nvPr>
            <p:ph type="title"/>
          </p:nvPr>
        </p:nvSpPr>
        <p:spPr>
          <a:xfrm>
            <a:off x="457200" y="76200"/>
            <a:ext cx="8229600" cy="1600200"/>
          </a:xfrm>
        </p:spPr>
        <p:txBody>
          <a:bodyPr/>
          <a:lstStyle/>
          <a:p>
            <a:r>
              <a:rPr lang="en-US" dirty="0" smtClean="0"/>
              <a:t/>
            </a:r>
            <a:br>
              <a:rPr lang="en-US" dirty="0" smtClean="0"/>
            </a:br>
            <a:r>
              <a:rPr lang="en-US" dirty="0" smtClean="0"/>
              <a:t/>
            </a:r>
            <a:br>
              <a:rPr lang="en-US" dirty="0" smtClean="0"/>
            </a:br>
            <a:r>
              <a:rPr lang="en-US" dirty="0" smtClean="0"/>
              <a:t>Russian Language Websites</a:t>
            </a:r>
            <a:br>
              <a:rPr lang="en-US" dirty="0" smtClean="0"/>
            </a:br>
            <a:r>
              <a:rPr lang="en-US" sz="3600" dirty="0" smtClean="0"/>
              <a:t>Creating the CGR Dataset</a:t>
            </a:r>
          </a:p>
        </p:txBody>
      </p:sp>
      <p:sp>
        <p:nvSpPr>
          <p:cNvPr id="5" name="Footer Placeholder 4"/>
          <p:cNvSpPr>
            <a:spLocks noGrp="1"/>
          </p:cNvSpPr>
          <p:nvPr>
            <p:ph type="ftr" sz="quarter" idx="11"/>
          </p:nvPr>
        </p:nvSpPr>
        <p:spPr>
          <a:xfrm>
            <a:off x="2514600" y="6248400"/>
            <a:ext cx="4343400" cy="457200"/>
          </a:xfrm>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85E99924-355F-4831-A47B-FC83CA6F1DC3}" type="slidenum">
              <a:rPr lang="en-US" smtClean="0"/>
              <a:pPr>
                <a:defRPr/>
              </a:pPr>
              <a:t>19</a:t>
            </a:fld>
            <a:endParaRPr lang="en-US" dirty="0"/>
          </a:p>
        </p:txBody>
      </p:sp>
      <p:sp>
        <p:nvSpPr>
          <p:cNvPr id="40965"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pic>
        <p:nvPicPr>
          <p:cNvPr id="1026" name="Picture 2"/>
          <p:cNvPicPr>
            <a:picLocks noChangeAspect="1" noChangeArrowheads="1"/>
          </p:cNvPicPr>
          <p:nvPr/>
        </p:nvPicPr>
        <p:blipFill>
          <a:blip r:embed="rId3" cstate="print"/>
          <a:srcRect/>
          <a:stretch>
            <a:fillRect/>
          </a:stretch>
        </p:blipFill>
        <p:spPr bwMode="auto">
          <a:xfrm>
            <a:off x="533400" y="2057400"/>
            <a:ext cx="7950200" cy="379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0"/>
          <p:cNvSpPr>
            <a:spLocks noGrp="1"/>
          </p:cNvSpPr>
          <p:nvPr>
            <p:ph type="title"/>
          </p:nvPr>
        </p:nvSpPr>
        <p:spPr>
          <a:xfrm>
            <a:off x="457200" y="228600"/>
            <a:ext cx="8229600" cy="1447800"/>
          </a:xfrm>
        </p:spPr>
        <p:txBody>
          <a:bodyPr/>
          <a:lstStyle/>
          <a:p>
            <a:r>
              <a:rPr lang="en-US" sz="4000" b="1" dirty="0" smtClean="0">
                <a:solidFill>
                  <a:srgbClr val="00CCCC"/>
                </a:solidFill>
              </a:rPr>
              <a:t>MISSION</a:t>
            </a:r>
            <a:br>
              <a:rPr lang="en-US" sz="4000" b="1" dirty="0" smtClean="0">
                <a:solidFill>
                  <a:srgbClr val="00CCCC"/>
                </a:solidFill>
              </a:rPr>
            </a:br>
            <a:r>
              <a:rPr lang="en-US" sz="4000" b="1" dirty="0" smtClean="0">
                <a:solidFill>
                  <a:srgbClr val="00CCCC"/>
                </a:solidFill>
              </a:rPr>
              <a:t>The first 3 years: </a:t>
            </a:r>
            <a:r>
              <a:rPr lang="en-US" sz="3200" b="1" dirty="0" smtClean="0">
                <a:solidFill>
                  <a:srgbClr val="00CCCC"/>
                </a:solidFill>
              </a:rPr>
              <a:t>2010-2013</a:t>
            </a:r>
            <a:endParaRPr lang="en-US" sz="3200" dirty="0" smtClean="0"/>
          </a:p>
        </p:txBody>
      </p:sp>
      <p:sp>
        <p:nvSpPr>
          <p:cNvPr id="17410" name="Rectangle 3"/>
          <p:cNvSpPr>
            <a:spLocks noGrp="1" noChangeArrowheads="1"/>
          </p:cNvSpPr>
          <p:nvPr>
            <p:ph idx="1"/>
          </p:nvPr>
        </p:nvSpPr>
        <p:spPr>
          <a:xfrm>
            <a:off x="609600" y="2971800"/>
            <a:ext cx="7848600" cy="2209800"/>
          </a:xfrm>
        </p:spPr>
        <p:txBody>
          <a:bodyPr/>
          <a:lstStyle/>
          <a:p>
            <a:pPr marL="0" indent="0" algn="ctr">
              <a:buFont typeface="Wingdings 2" pitchFamily="18" charset="2"/>
              <a:buNone/>
            </a:pPr>
            <a:r>
              <a:rPr lang="en-US" sz="3600" dirty="0" smtClean="0"/>
              <a:t>Revitalize and Organize </a:t>
            </a:r>
          </a:p>
          <a:p>
            <a:pPr marL="0" indent="0" algn="ctr">
              <a:buFont typeface="Wingdings 2" pitchFamily="18" charset="2"/>
              <a:buNone/>
            </a:pPr>
            <a:r>
              <a:rPr lang="en-US" sz="3600" dirty="0" smtClean="0"/>
              <a:t>Ukraine SIG:</a:t>
            </a:r>
          </a:p>
          <a:p>
            <a:pPr marL="0" indent="0" algn="ctr">
              <a:buFont typeface="Wingdings 2" pitchFamily="18" charset="2"/>
              <a:buNone/>
            </a:pPr>
            <a:r>
              <a:rPr lang="en-US" sz="3600" dirty="0" smtClean="0"/>
              <a:t>The goal is to </a:t>
            </a:r>
            <a:r>
              <a:rPr lang="en-US" dirty="0" smtClean="0"/>
              <a:t>continue growth as a useful resource for Jewish family history researchers</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DE31BA48-37EA-4389-AF5B-1FCFF64093D0}" type="slidenum">
              <a:rPr lang="en-US"/>
              <a:pPr>
                <a:defRPr/>
              </a:pPr>
              <a:t>2</a:t>
            </a:fld>
            <a:endParaRPr lang="en-US"/>
          </a:p>
        </p:txBody>
      </p:sp>
      <p:sp>
        <p:nvSpPr>
          <p:cNvPr id="17414" name="Rectangle 4"/>
          <p:cNvSpPr txBox="1">
            <a:spLocks noGrp="1" noChangeArrowheads="1"/>
          </p:cNvSpPr>
          <p:nvPr/>
        </p:nvSpPr>
        <p:spPr bwMode="auto">
          <a:xfrm>
            <a:off x="3810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6"/>
          <p:cNvSpPr>
            <a:spLocks noGrp="1"/>
          </p:cNvSpPr>
          <p:nvPr>
            <p:ph type="title"/>
          </p:nvPr>
        </p:nvSpPr>
        <p:spPr>
          <a:xfrm>
            <a:off x="457200" y="76200"/>
            <a:ext cx="8229600" cy="1600200"/>
          </a:xfrm>
        </p:spPr>
        <p:txBody>
          <a:bodyPr/>
          <a:lstStyle/>
          <a:p>
            <a:r>
              <a:rPr lang="en-US" dirty="0" smtClean="0"/>
              <a:t/>
            </a:r>
            <a:br>
              <a:rPr lang="en-US" dirty="0" smtClean="0"/>
            </a:br>
            <a:r>
              <a:rPr lang="en-US" dirty="0" smtClean="0"/>
              <a:t/>
            </a:r>
            <a:br>
              <a:rPr lang="en-US" dirty="0" smtClean="0"/>
            </a:br>
            <a:r>
              <a:rPr lang="en-US" dirty="0" smtClean="0"/>
              <a:t>Russian Language Websites</a:t>
            </a:r>
            <a:br>
              <a:rPr lang="en-US" dirty="0" smtClean="0"/>
            </a:br>
            <a:r>
              <a:rPr lang="en-US" sz="3600" dirty="0" smtClean="0"/>
              <a:t>Creating the CGR Dataset</a:t>
            </a:r>
          </a:p>
        </p:txBody>
      </p:sp>
      <p:sp>
        <p:nvSpPr>
          <p:cNvPr id="5" name="Footer Placeholder 4"/>
          <p:cNvSpPr>
            <a:spLocks noGrp="1"/>
          </p:cNvSpPr>
          <p:nvPr>
            <p:ph type="ftr" sz="quarter" idx="11"/>
          </p:nvPr>
        </p:nvSpPr>
        <p:spPr>
          <a:xfrm>
            <a:off x="2514600" y="6248400"/>
            <a:ext cx="4343400" cy="457200"/>
          </a:xfrm>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r>
              <a:rPr lang="en-US" dirty="0" smtClean="0"/>
              <a:t>20</a:t>
            </a:r>
          </a:p>
        </p:txBody>
      </p:sp>
      <p:sp>
        <p:nvSpPr>
          <p:cNvPr id="40965"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pic>
        <p:nvPicPr>
          <p:cNvPr id="2050" name="Picture 2"/>
          <p:cNvPicPr>
            <a:picLocks noChangeAspect="1" noChangeArrowheads="1"/>
          </p:cNvPicPr>
          <p:nvPr/>
        </p:nvPicPr>
        <p:blipFill>
          <a:blip r:embed="rId3" cstate="print"/>
          <a:srcRect/>
          <a:stretch>
            <a:fillRect/>
          </a:stretch>
        </p:blipFill>
        <p:spPr bwMode="auto">
          <a:xfrm>
            <a:off x="428625" y="1622425"/>
            <a:ext cx="8286750" cy="3613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6"/>
          <p:cNvSpPr>
            <a:spLocks noGrp="1"/>
          </p:cNvSpPr>
          <p:nvPr>
            <p:ph type="title"/>
          </p:nvPr>
        </p:nvSpPr>
        <p:spPr>
          <a:xfrm>
            <a:off x="457200" y="76200"/>
            <a:ext cx="8229600" cy="1600200"/>
          </a:xfrm>
        </p:spPr>
        <p:txBody>
          <a:bodyPr/>
          <a:lstStyle/>
          <a:p>
            <a:r>
              <a:rPr lang="en-US" dirty="0" smtClean="0"/>
              <a:t/>
            </a:r>
            <a:br>
              <a:rPr lang="en-US" dirty="0" smtClean="0"/>
            </a:br>
            <a:r>
              <a:rPr lang="en-US" dirty="0" smtClean="0"/>
              <a:t/>
            </a:r>
            <a:br>
              <a:rPr lang="en-US" dirty="0" smtClean="0"/>
            </a:br>
            <a:r>
              <a:rPr lang="en-US" dirty="0" smtClean="0"/>
              <a:t>Russian Language Websites</a:t>
            </a:r>
            <a:br>
              <a:rPr lang="en-US" dirty="0" smtClean="0"/>
            </a:br>
            <a:r>
              <a:rPr lang="en-US" sz="3600" dirty="0" smtClean="0"/>
              <a:t>Creating the CGR Dataset</a:t>
            </a:r>
          </a:p>
        </p:txBody>
      </p:sp>
      <p:sp>
        <p:nvSpPr>
          <p:cNvPr id="5" name="Footer Placeholder 4"/>
          <p:cNvSpPr>
            <a:spLocks noGrp="1"/>
          </p:cNvSpPr>
          <p:nvPr>
            <p:ph type="ftr" sz="quarter" idx="11"/>
          </p:nvPr>
        </p:nvSpPr>
        <p:spPr>
          <a:xfrm>
            <a:off x="2514600" y="6248400"/>
            <a:ext cx="4343400" cy="457200"/>
          </a:xfrm>
        </p:spPr>
        <p:txBody>
          <a:bodyPr/>
          <a:lstStyle/>
          <a:p>
            <a:r>
              <a:rPr lang="en-US" smtClean="0">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r>
              <a:rPr lang="en-US" dirty="0" smtClean="0"/>
              <a:t>21</a:t>
            </a:r>
            <a:endParaRPr lang="en-US" dirty="0"/>
          </a:p>
        </p:txBody>
      </p:sp>
      <p:sp>
        <p:nvSpPr>
          <p:cNvPr id="40965"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pic>
        <p:nvPicPr>
          <p:cNvPr id="3074" name="Picture 2"/>
          <p:cNvPicPr>
            <a:picLocks noChangeAspect="1" noChangeArrowheads="1"/>
          </p:cNvPicPr>
          <p:nvPr/>
        </p:nvPicPr>
        <p:blipFill>
          <a:blip r:embed="rId3" cstate="print"/>
          <a:srcRect/>
          <a:stretch>
            <a:fillRect/>
          </a:stretch>
        </p:blipFill>
        <p:spPr bwMode="auto">
          <a:xfrm>
            <a:off x="1066800" y="2133600"/>
            <a:ext cx="6870700" cy="3905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lstStyle/>
          <a:p>
            <a:r>
              <a:rPr lang="en-US" sz="4000" dirty="0" smtClean="0"/>
              <a:t>Other Russian Language Resources</a:t>
            </a:r>
            <a:endParaRPr lang="en-US" sz="4000" dirty="0"/>
          </a:p>
        </p:txBody>
      </p:sp>
      <p:sp>
        <p:nvSpPr>
          <p:cNvPr id="3" name="Footer Placeholder 2"/>
          <p:cNvSpPr>
            <a:spLocks noGrp="1"/>
          </p:cNvSpPr>
          <p:nvPr>
            <p:ph type="ftr" sz="quarter" idx="11"/>
          </p:nvPr>
        </p:nvSpPr>
        <p:spPr/>
        <p:txBody>
          <a:bodyPr/>
          <a:lstStyle/>
          <a:p>
            <a:pPr>
              <a:defRPr/>
            </a:pPr>
            <a:r>
              <a:rPr lang="en-US" smtClean="0"/>
              <a:t>The New Ukraine SIG, IAJGS Conference-Boston</a:t>
            </a:r>
            <a:endParaRPr lang="en-US" dirty="0"/>
          </a:p>
        </p:txBody>
      </p:sp>
      <p:sp>
        <p:nvSpPr>
          <p:cNvPr id="4" name="Slide Number Placeholder 3"/>
          <p:cNvSpPr>
            <a:spLocks noGrp="1"/>
          </p:cNvSpPr>
          <p:nvPr>
            <p:ph type="sldNum" sz="quarter" idx="12"/>
          </p:nvPr>
        </p:nvSpPr>
        <p:spPr/>
        <p:txBody>
          <a:bodyPr/>
          <a:lstStyle/>
          <a:p>
            <a:pPr>
              <a:defRPr/>
            </a:pPr>
            <a:fld id="{6EB50AB6-AF9E-4CA8-9BCB-27A31011B379}" type="slidenum">
              <a:rPr lang="en-US" smtClean="0"/>
              <a:pPr>
                <a:defRPr/>
              </a:pPr>
              <a:t>22</a:t>
            </a:fld>
            <a:endParaRPr lang="en-US" dirty="0"/>
          </a:p>
        </p:txBody>
      </p:sp>
      <p:sp>
        <p:nvSpPr>
          <p:cNvPr id="1025" name="Rectangle 1"/>
          <p:cNvSpPr>
            <a:spLocks noChangeArrowheads="1"/>
          </p:cNvSpPr>
          <p:nvPr/>
        </p:nvSpPr>
        <p:spPr bwMode="auto">
          <a:xfrm>
            <a:off x="609600" y="1981200"/>
            <a:ext cx="760216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Unicode MS" pitchFamily="34" charset="-128"/>
                <a:cs typeface="Arial" pitchFamily="34" charset="0"/>
                <a:hlinkClick r:id="rId2"/>
              </a:rPr>
              <a:t>http://www.migdal.ru/migdal/events/science-confs/6/17449/</a:t>
            </a:r>
            <a:r>
              <a:rPr kumimoji="0" lang="en-US" sz="1000" b="0" i="0" u="none" strike="noStrike" cap="none" normalizeH="0" baseline="0" dirty="0" smtClean="0">
                <a:ln>
                  <a:noFill/>
                </a:ln>
                <a:solidFill>
                  <a:schemeClr val="tx1"/>
                </a:solidFill>
                <a:effectLst/>
                <a:latin typeface="Arial Unicode MS" pitchFamily="34" charset="-128"/>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cs typeface="Arial" pitchFamily="34" charset="0"/>
              </a:rPr>
              <a:t>many names of individuals involved in Jewish higher education are mentioned</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026" name="Rectangle 2"/>
          <p:cNvSpPr>
            <a:spLocks noChangeArrowheads="1"/>
          </p:cNvSpPr>
          <p:nvPr/>
        </p:nvSpPr>
        <p:spPr bwMode="auto">
          <a:xfrm>
            <a:off x="609600" y="2514600"/>
            <a:ext cx="78486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Unicode MS" pitchFamily="34" charset="-128"/>
                <a:cs typeface="Arial" pitchFamily="34" charset="0"/>
                <a:hlinkClick r:id="rId3"/>
              </a:rPr>
              <a:t>http://toldot.ru/urava/cemetery/?show_result=1&amp;country=209&amp;city=%D0%9A%D0%B8%D0%B5%D0%B2&amp;cemetery=9</a:t>
            </a:r>
            <a:r>
              <a:rPr kumimoji="0" lang="en-US" sz="1000" b="0" i="0" u="none" strike="noStrike" cap="none" normalizeH="0" baseline="0" dirty="0" smtClean="0">
                <a:ln>
                  <a:noFill/>
                </a:ln>
                <a:solidFill>
                  <a:schemeClr val="tx1"/>
                </a:solidFill>
                <a:effectLst/>
                <a:latin typeface="Arial Unicode MS" pitchFamily="34" charset="-128"/>
                <a:cs typeface="Arial" pitchFamily="34" charset="0"/>
              </a:rPr>
              <a:t>  or  </a:t>
            </a:r>
          </a:p>
          <a:p>
            <a:pPr lvl="0"/>
            <a:r>
              <a:rPr kumimoji="0" lang="en-US" sz="1000" b="0" i="0" u="none" strike="noStrike" cap="none" normalizeH="0" baseline="0" dirty="0" smtClean="0">
                <a:ln>
                  <a:noFill/>
                </a:ln>
                <a:solidFill>
                  <a:schemeClr val="tx1"/>
                </a:solidFill>
                <a:effectLst/>
                <a:latin typeface="Arial Unicode MS" pitchFamily="34" charset="-128"/>
                <a:cs typeface="Arial" pitchFamily="34" charset="0"/>
                <a:hlinkClick r:id="rId4"/>
              </a:rPr>
              <a:t>http://tinyurl.com/d4a8zmb</a:t>
            </a:r>
            <a:r>
              <a:rPr kumimoji="0" lang="en-US" sz="600" b="0" i="0" u="none" strike="noStrike" cap="none" normalizeH="0" baseline="0" dirty="0" smtClean="0">
                <a:ln>
                  <a:noFill/>
                </a:ln>
                <a:solidFill>
                  <a:schemeClr val="tx1"/>
                </a:solidFill>
                <a:effectLst/>
                <a:latin typeface="Arial" pitchFamily="34" charset="0"/>
                <a:cs typeface="Arial" pitchFamily="34" charset="0"/>
              </a:rPr>
              <a:t>   </a:t>
            </a:r>
            <a:r>
              <a:rPr lang="en-US" sz="1400" dirty="0" smtClean="0"/>
              <a:t>The Jewish Cemetery with about 885 alphabetical entries (about 38 pages) </a:t>
            </a:r>
          </a:p>
          <a:p>
            <a:pPr lvl="0"/>
            <a:r>
              <a:rPr lang="en-US" sz="1400" dirty="0" smtClean="0"/>
              <a:t>of buried individuals, including names, dates, &amp; photos of headstones.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Downloadable book from Google--info. on Jewish Roots:</a:t>
            </a:r>
            <a:r>
              <a:rPr kumimoji="0" lang="en-US" sz="1800" b="0" i="0" u="none" strike="noStrike" cap="none" normalizeH="0" baseline="0" smtClean="0">
                <a:ln>
                  <a:noFill/>
                </a:ln>
                <a:solidFill>
                  <a:schemeClr val="tx1"/>
                </a:solidFill>
                <a:effectLst/>
                <a:latin typeface="Arial" pitchFamily="34" charset="0"/>
                <a:cs typeface="Arial" pitchFamily="34" charset="0"/>
                <a:hlinkClick r:id="rId5"/>
              </a:rPr>
              <a:t>http://www.forum.j-roots.info/viewtopic.php?f=46&amp;t=2902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129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endParaRPr kumimoji="0" lang="en-US" sz="19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200" b="0" i="0" u="none" strike="noStrike" cap="none" normalizeH="0" baseline="0" smtClean="0">
                <a:ln>
                  <a:noFill/>
                </a:ln>
                <a:solidFill>
                  <a:schemeClr val="tx1"/>
                </a:solidFill>
                <a:effectLst/>
                <a:latin typeface="Arial" pitchFamily="34" charset="0"/>
                <a:cs typeface="Arial" pitchFamily="34" charset="0"/>
              </a:rPr>
              <a:t> </a:t>
            </a:r>
          </a:p>
        </p:txBody>
      </p:sp>
      <p:sp>
        <p:nvSpPr>
          <p:cNvPr id="1028" name="AutoShape 4" descr="mailbox://C:/Users/Janette/AppData/Roaming/Thunderbird/Profiles/8rh53moa.default/Mail/pop.googlemail-1.com/Inbox?number=611953395&amp;part=1.2&amp;filename=image001.png"/>
          <p:cNvSpPr>
            <a:spLocks noChangeAspect="1" noChangeArrowheads="1"/>
          </p:cNvSpPr>
          <p:nvPr/>
        </p:nvSpPr>
        <p:spPr bwMode="auto">
          <a:xfrm>
            <a:off x="155575" y="-1941513"/>
            <a:ext cx="3048000" cy="2057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9" name="AutoShape 5" descr="mailbox://C:/Users/Janette/AppData/Roaming/Thunderbird/Profiles/8rh53moa.default/Mail/pop.googlemail-1.com/Inbox?number=611953395&amp;part=1.3&amp;filename=image002.png"/>
          <p:cNvSpPr>
            <a:spLocks noChangeAspect="1" noChangeArrowheads="1"/>
          </p:cNvSpPr>
          <p:nvPr/>
        </p:nvSpPr>
        <p:spPr bwMode="auto">
          <a:xfrm>
            <a:off x="865188" y="-1941513"/>
            <a:ext cx="1819275" cy="3048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Downloadable book from Google--info. on Jewish </a:t>
            </a:r>
            <a:r>
              <a:rPr kumimoji="0" lang="en-US" sz="1800" b="0" i="0" u="none" strike="noStrike" cap="none" normalizeH="0" baseline="0" dirty="0" err="1" smtClean="0">
                <a:ln>
                  <a:noFill/>
                </a:ln>
                <a:solidFill>
                  <a:schemeClr val="tx1"/>
                </a:solidFill>
                <a:effectLst/>
                <a:latin typeface="Arial" pitchFamily="34" charset="0"/>
                <a:cs typeface="Arial" pitchFamily="34" charset="0"/>
              </a:rPr>
              <a:t>Roots:</a:t>
            </a:r>
            <a:r>
              <a:rPr kumimoji="0" lang="en-US" sz="1800" b="0" i="0" u="none" strike="noStrike" cap="none" normalizeH="0" baseline="0" dirty="0" err="1" smtClean="0">
                <a:ln>
                  <a:noFill/>
                </a:ln>
                <a:solidFill>
                  <a:schemeClr val="tx1"/>
                </a:solidFill>
                <a:effectLst/>
                <a:latin typeface="Arial" pitchFamily="34" charset="0"/>
                <a:cs typeface="Arial" pitchFamily="34" charset="0"/>
                <a:hlinkClick r:id="rId5"/>
              </a:rPr>
              <a:t>http</a:t>
            </a:r>
            <a:r>
              <a:rPr kumimoji="0" lang="en-US" sz="1800" b="0" i="0" u="none" strike="noStrike" cap="none" normalizeH="0" baseline="0" dirty="0" smtClean="0">
                <a:ln>
                  <a:noFill/>
                </a:ln>
                <a:solidFill>
                  <a:schemeClr val="tx1"/>
                </a:solidFill>
                <a:effectLst/>
                <a:latin typeface="Arial" pitchFamily="34" charset="0"/>
                <a:cs typeface="Arial" pitchFamily="34" charset="0"/>
                <a:hlinkClick r:id="rId5"/>
              </a:rPr>
              <a:t>://www.forum.j-roots.info/viewtopic.php?f=46&amp;t=2902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sz="12900" b="0" i="0" u="none" strike="noStrike" cap="none" normalizeH="0" baseline="0" dirty="0" smtClean="0">
                <a:ln>
                  <a:noFill/>
                </a:ln>
                <a:solidFill>
                  <a:schemeClr val="tx1"/>
                </a:solidFill>
                <a:effectLst/>
                <a:latin typeface="Arial" pitchFamily="34" charset="0"/>
                <a:cs typeface="Arial" pitchFamily="34" charset="0"/>
              </a:rPr>
              <a:t> </a:t>
            </a:r>
            <a:r>
              <a:rPr kumimoji="0" lang="en-US" sz="1800" b="0" i="0" u="none" strike="noStrike" cap="none" normalizeH="0" baseline="0" dirty="0" smtClean="0">
                <a:ln>
                  <a:noFill/>
                </a:ln>
                <a:solidFill>
                  <a:schemeClr val="tx1"/>
                </a:solidFill>
                <a:effectLst/>
                <a:latin typeface="Arial" pitchFamily="34" charset="0"/>
                <a:cs typeface="Arial" pitchFamily="34" charset="0"/>
              </a:rPr>
              <a:t>    </a:t>
            </a:r>
            <a:endParaRPr kumimoji="0" lang="en-US" sz="19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92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031" name="AutoShape 7" descr="mailbox://C:/Users/Janette/AppData/Roaming/Thunderbird/Profiles/8rh53moa.default/Mail/pop.googlemail-1.com/Inbox?number=611953395&amp;part=1.2&amp;filename=image001.png"/>
          <p:cNvSpPr>
            <a:spLocks noChangeAspect="1" noChangeArrowheads="1"/>
          </p:cNvSpPr>
          <p:nvPr/>
        </p:nvSpPr>
        <p:spPr bwMode="auto">
          <a:xfrm>
            <a:off x="155575" y="-1941513"/>
            <a:ext cx="3048000" cy="2057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mailbox://C:/Users/Janette/AppData/Roaming/Thunderbird/Profiles/8rh53moa.default/Mail/pop.googlemail-1.com/Inbox?number=611953395&amp;part=1.3&amp;filename=image002.png"/>
          <p:cNvSpPr>
            <a:spLocks noChangeAspect="1" noChangeArrowheads="1"/>
          </p:cNvSpPr>
          <p:nvPr/>
        </p:nvSpPr>
        <p:spPr bwMode="auto">
          <a:xfrm>
            <a:off x="865188" y="-1941513"/>
            <a:ext cx="1819275" cy="30480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 name="TextBox 12"/>
          <p:cNvSpPr txBox="1"/>
          <p:nvPr/>
        </p:nvSpPr>
        <p:spPr>
          <a:xfrm>
            <a:off x="609600" y="3200400"/>
            <a:ext cx="6248400" cy="2616101"/>
          </a:xfrm>
          <a:prstGeom prst="rect">
            <a:avLst/>
          </a:prstGeom>
          <a:noFill/>
        </p:spPr>
        <p:txBody>
          <a:bodyPr wrap="square" rtlCol="0">
            <a:spAutoFit/>
          </a:bodyPr>
          <a:lstStyle/>
          <a:p>
            <a:r>
              <a:rPr lang="en-US" sz="1000" dirty="0" smtClean="0">
                <a:hlinkClick r:id="rId5"/>
              </a:rPr>
              <a:t>http://www.forum.j-roots.info/viewtopic.php?f=46&amp;t=2902</a:t>
            </a:r>
            <a:endParaRPr lang="en-US" sz="1000" dirty="0" smtClean="0"/>
          </a:p>
          <a:p>
            <a:r>
              <a:rPr lang="en-US" sz="1600" dirty="0" smtClean="0"/>
              <a:t>Downloadable book from Google--info. on Jewish Roots</a:t>
            </a:r>
          </a:p>
          <a:p>
            <a:endParaRPr lang="en-US" sz="1600" dirty="0" smtClean="0"/>
          </a:p>
          <a:p>
            <a:r>
              <a:rPr lang="en-US" sz="1000" dirty="0" smtClean="0">
                <a:hlinkClick r:id="rId6"/>
              </a:rPr>
              <a:t>http://www.docstoc.com/docs/48682170/Full-name-comments-in-Russian</a:t>
            </a:r>
            <a:r>
              <a:rPr lang="en-US" sz="1000" dirty="0" smtClean="0"/>
              <a:t>  or </a:t>
            </a:r>
            <a:r>
              <a:rPr lang="en-US" sz="1000" b="1" dirty="0" smtClean="0">
                <a:hlinkClick r:id="rId7"/>
              </a:rPr>
              <a:t>http://tinyurl.com/b3ztnuy</a:t>
            </a:r>
            <a:r>
              <a:rPr lang="en-US" sz="1000" b="1" dirty="0" smtClean="0"/>
              <a:t>   </a:t>
            </a:r>
            <a:r>
              <a:rPr lang="en-US" sz="1600" dirty="0" smtClean="0"/>
              <a:t>A 1905 voter’s list </a:t>
            </a:r>
          </a:p>
          <a:p>
            <a:r>
              <a:rPr lang="en-US" sz="1000" dirty="0" smtClean="0">
                <a:hlinkClick r:id="rId8"/>
              </a:rPr>
              <a:t>http://www.forum.j-roots.info/viewtopic.php?f=71&amp;t=76&amp;start=140</a:t>
            </a:r>
            <a:r>
              <a:rPr lang="en-US" sz="1000" dirty="0" smtClean="0"/>
              <a:t>   </a:t>
            </a:r>
            <a:r>
              <a:rPr lang="en-US" sz="1600" dirty="0" smtClean="0"/>
              <a:t>162 books entitled - "Statement of certificates of conviction" for 1870e-1890s years. The books contain lists of prisoners, age, place of birth, to become convicted, punished. </a:t>
            </a:r>
          </a:p>
          <a:p>
            <a:endParaRPr lang="en-US" sz="1600" dirty="0" smtClean="0"/>
          </a:p>
          <a:p>
            <a:r>
              <a:rPr lang="en-US" sz="1600" dirty="0" smtClean="0"/>
              <a:t>….and many more</a:t>
            </a:r>
            <a:endParaRPr lang="en-US" dirty="0"/>
          </a:p>
        </p:txBody>
      </p:sp>
      <p:sp>
        <p:nvSpPr>
          <p:cNvPr id="14"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dirty="0">
                <a:latin typeface="Comic Sans MS" pitchFamily="66" charset="0"/>
              </a:rPr>
              <a:t>7 August 2013</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Russian Language Resources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sz="2800" dirty="0" smtClean="0"/>
              <a:t>Marilyn Robinson identified </a:t>
            </a:r>
            <a:r>
              <a:rPr lang="en-US" sz="2800" dirty="0"/>
              <a:t>more than 1,000 data and document sets from </a:t>
            </a:r>
            <a:r>
              <a:rPr lang="en-US" sz="2800" dirty="0" smtClean="0"/>
              <a:t>Russian </a:t>
            </a:r>
            <a:r>
              <a:rPr lang="en-US" sz="2800" dirty="0"/>
              <a:t>language websites. </a:t>
            </a:r>
            <a:r>
              <a:rPr lang="en-US" sz="2800" dirty="0" smtClean="0"/>
              <a:t>Some </a:t>
            </a:r>
            <a:r>
              <a:rPr lang="en-US" sz="2800" dirty="0"/>
              <a:t>of the information dates back to </a:t>
            </a:r>
            <a:r>
              <a:rPr lang="en-US" sz="2800" dirty="0" smtClean="0"/>
              <a:t>1810, some date </a:t>
            </a:r>
            <a:r>
              <a:rPr lang="en-US" sz="2800" dirty="0"/>
              <a:t>to the early twentieth century and others to the period around World War II</a:t>
            </a:r>
            <a:r>
              <a:rPr lang="en-US" sz="2800" dirty="0" smtClean="0"/>
              <a:t>.</a:t>
            </a:r>
          </a:p>
          <a:p>
            <a:pPr>
              <a:buFont typeface="Wingdings" pitchFamily="2" charset="2"/>
              <a:buChar char="q"/>
            </a:pPr>
            <a:r>
              <a:rPr lang="en-US" sz="2800" dirty="0" smtClean="0"/>
              <a:t>Volunteers are needed who </a:t>
            </a:r>
            <a:r>
              <a:rPr lang="en-US" sz="2800" dirty="0"/>
              <a:t>can read Russian </a:t>
            </a:r>
            <a:r>
              <a:rPr lang="en-US" sz="2800" dirty="0" smtClean="0"/>
              <a:t>to </a:t>
            </a:r>
            <a:r>
              <a:rPr lang="en-US" sz="2800" dirty="0"/>
              <a:t>download, organize and classify these </a:t>
            </a:r>
            <a:r>
              <a:rPr lang="en-US" sz="2800" dirty="0" smtClean="0"/>
              <a:t>documents. </a:t>
            </a:r>
            <a:endParaRPr lang="en-US" sz="2400" dirty="0"/>
          </a:p>
          <a:p>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The New Ukraine SIG, IAJGS Conference-Boston</a:t>
            </a:r>
            <a:endParaRPr lang="en-US" dirty="0"/>
          </a:p>
        </p:txBody>
      </p:sp>
      <p:sp>
        <p:nvSpPr>
          <p:cNvPr id="5" name="Slide Number Placeholder 4"/>
          <p:cNvSpPr>
            <a:spLocks noGrp="1"/>
          </p:cNvSpPr>
          <p:nvPr>
            <p:ph type="sldNum" sz="quarter" idx="12"/>
          </p:nvPr>
        </p:nvSpPr>
        <p:spPr/>
        <p:txBody>
          <a:bodyPr/>
          <a:lstStyle/>
          <a:p>
            <a:pPr>
              <a:defRPr/>
            </a:pPr>
            <a:fld id="{0BA4D0D1-4683-4B49-9729-A7AB7855F82A}" type="slidenum">
              <a:rPr lang="en-US" smtClean="0"/>
              <a:pPr>
                <a:defRPr/>
              </a:pPr>
              <a:t>23</a:t>
            </a:fld>
            <a:endParaRPr lang="en-US" dirty="0"/>
          </a:p>
        </p:txBody>
      </p:sp>
    </p:spTree>
    <p:extLst>
      <p:ext uri="{BB962C8B-B14F-4D97-AF65-F5344CB8AC3E}">
        <p14:creationId xmlns:p14="http://schemas.microsoft.com/office/powerpoint/2010/main" xmlns="" val="791577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Cataloging Russian Language Resources</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sz="2400" dirty="0"/>
              <a:t>As we explore each document set, we enter information about it into a spreadsheet that </a:t>
            </a:r>
            <a:r>
              <a:rPr lang="en-US" sz="2400" dirty="0" err="1"/>
              <a:t>Marlis</a:t>
            </a:r>
            <a:r>
              <a:rPr lang="en-US" sz="2400" dirty="0"/>
              <a:t> Humphrey developed</a:t>
            </a:r>
            <a:r>
              <a:rPr lang="en-US" sz="2400" dirty="0" smtClean="0"/>
              <a:t>.. </a:t>
            </a:r>
            <a:r>
              <a:rPr lang="en-US" sz="2400" dirty="0"/>
              <a:t>It currently has over 460 entries</a:t>
            </a:r>
            <a:r>
              <a:rPr lang="en-US" sz="2400" dirty="0" smtClean="0"/>
              <a:t>.</a:t>
            </a:r>
          </a:p>
          <a:p>
            <a:pPr>
              <a:buFont typeface="Wingdings" pitchFamily="2" charset="2"/>
              <a:buChar char="q"/>
            </a:pPr>
            <a:r>
              <a:rPr lang="en-US" sz="2400" dirty="0" err="1"/>
              <a:t>Bena</a:t>
            </a:r>
            <a:r>
              <a:rPr lang="en-US" sz="2400" dirty="0"/>
              <a:t> </a:t>
            </a:r>
            <a:r>
              <a:rPr lang="en-US" sz="2400" dirty="0" err="1"/>
              <a:t>Shklyanoy</a:t>
            </a:r>
            <a:r>
              <a:rPr lang="en-US" sz="2400" dirty="0"/>
              <a:t> (benagen@gmail.com), our Translations and Database Director, manages this task. </a:t>
            </a:r>
          </a:p>
          <a:p>
            <a:pPr>
              <a:buFont typeface="Wingdings" pitchFamily="2" charset="2"/>
              <a:buChar char="q"/>
            </a:pPr>
            <a:endParaRPr lang="en-US" sz="2400" dirty="0" smtClean="0"/>
          </a:p>
          <a:p>
            <a:pPr>
              <a:buFont typeface="Wingdings" pitchFamily="2" charset="2"/>
              <a:buChar char="q"/>
            </a:pPr>
            <a:endParaRPr lang="en-US" sz="2400" dirty="0"/>
          </a:p>
          <a:p>
            <a:endParaRPr lang="en-US" dirty="0"/>
          </a:p>
        </p:txBody>
      </p:sp>
      <p:sp>
        <p:nvSpPr>
          <p:cNvPr id="4" name="Footer Placeholder 3"/>
          <p:cNvSpPr>
            <a:spLocks noGrp="1"/>
          </p:cNvSpPr>
          <p:nvPr>
            <p:ph type="ftr" sz="quarter" idx="11"/>
          </p:nvPr>
        </p:nvSpPr>
        <p:spPr/>
        <p:txBody>
          <a:bodyPr/>
          <a:lstStyle/>
          <a:p>
            <a:pPr>
              <a:defRPr/>
            </a:pPr>
            <a:r>
              <a:rPr lang="en-US" smtClean="0"/>
              <a:t>The New Ukraine SIG, IAJGS Conference-Boston</a:t>
            </a:r>
            <a:endParaRPr lang="en-US" dirty="0"/>
          </a:p>
        </p:txBody>
      </p:sp>
      <p:sp>
        <p:nvSpPr>
          <p:cNvPr id="5" name="Slide Number Placeholder 4"/>
          <p:cNvSpPr>
            <a:spLocks noGrp="1"/>
          </p:cNvSpPr>
          <p:nvPr>
            <p:ph type="sldNum" sz="quarter" idx="12"/>
          </p:nvPr>
        </p:nvSpPr>
        <p:spPr/>
        <p:txBody>
          <a:bodyPr/>
          <a:lstStyle/>
          <a:p>
            <a:pPr>
              <a:defRPr/>
            </a:pPr>
            <a:fld id="{0BA4D0D1-4683-4B49-9729-A7AB7855F82A}" type="slidenum">
              <a:rPr lang="en-US" smtClean="0"/>
              <a:pPr>
                <a:defRPr/>
              </a:pPr>
              <a:t>24</a:t>
            </a:fld>
            <a:endParaRPr lang="en-US" dirty="0"/>
          </a:p>
        </p:txBody>
      </p:sp>
    </p:spTree>
    <p:extLst>
      <p:ext uri="{BB962C8B-B14F-4D97-AF65-F5344CB8AC3E}">
        <p14:creationId xmlns:p14="http://schemas.microsoft.com/office/powerpoint/2010/main" xmlns="" val="166011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6200"/>
            <a:ext cx="8229600" cy="1600200"/>
          </a:xfrm>
        </p:spPr>
        <p:txBody>
          <a:bodyPr/>
          <a:lstStyle/>
          <a:p>
            <a:r>
              <a:rPr lang="en-US" dirty="0" smtClean="0"/>
              <a:t/>
            </a:r>
            <a:br>
              <a:rPr lang="en-US" dirty="0" smtClean="0"/>
            </a:br>
            <a:r>
              <a:rPr lang="en-US" dirty="0"/>
              <a:t/>
            </a:r>
            <a:br>
              <a:rPr lang="en-US" dirty="0"/>
            </a:br>
            <a:r>
              <a:rPr lang="en-US" dirty="0" smtClean="0"/>
              <a:t>Russian Language Websites</a:t>
            </a:r>
            <a:br>
              <a:rPr lang="en-US" dirty="0" smtClean="0"/>
            </a:br>
            <a:r>
              <a:rPr lang="en-US" sz="3600" dirty="0" smtClean="0"/>
              <a:t>Creating a Catalog</a:t>
            </a:r>
            <a:endParaRPr lang="en-US" sz="3600" dirty="0"/>
          </a:p>
        </p:txBody>
      </p:sp>
      <p:sp>
        <p:nvSpPr>
          <p:cNvPr id="4" name="Date Placeholder 3"/>
          <p:cNvSpPr>
            <a:spLocks noGrp="1"/>
          </p:cNvSpPr>
          <p:nvPr>
            <p:ph type="dt" sz="half" idx="10"/>
          </p:nvPr>
        </p:nvSpPr>
        <p:spPr/>
        <p:txBody>
          <a:bodyPr/>
          <a:lstStyle/>
          <a:p>
            <a:r>
              <a:rPr lang="en-US" smtClean="0"/>
              <a:t>7 August 2013</a:t>
            </a:r>
            <a:endParaRPr lang="en-US" dirty="0"/>
          </a:p>
        </p:txBody>
      </p:sp>
      <p:sp>
        <p:nvSpPr>
          <p:cNvPr id="5" name="Footer Placeholder 4"/>
          <p:cNvSpPr>
            <a:spLocks noGrp="1"/>
          </p:cNvSpPr>
          <p:nvPr>
            <p:ph type="ftr" sz="quarter" idx="11"/>
          </p:nvPr>
        </p:nvSpPr>
        <p:spPr>
          <a:xfrm>
            <a:off x="2514600" y="6248400"/>
            <a:ext cx="4343400" cy="457200"/>
          </a:xfrm>
        </p:spPr>
        <p:txBody>
          <a:bodyPr/>
          <a:lstStyle/>
          <a:p>
            <a:r>
              <a:rPr lang="en-US" dirty="0" smtClean="0"/>
              <a:t>The New Ukraine SIG, IAJGS Conference-Boston</a:t>
            </a:r>
            <a:endParaRPr lang="en-US" dirty="0"/>
          </a:p>
        </p:txBody>
      </p:sp>
      <p:sp>
        <p:nvSpPr>
          <p:cNvPr id="6" name="Slide Number Placeholder 5"/>
          <p:cNvSpPr>
            <a:spLocks noGrp="1"/>
          </p:cNvSpPr>
          <p:nvPr>
            <p:ph type="sldNum" sz="quarter" idx="12"/>
          </p:nvPr>
        </p:nvSpPr>
        <p:spPr/>
        <p:txBody>
          <a:bodyPr/>
          <a:lstStyle/>
          <a:p>
            <a:fld id="{3DF9A055-0859-4747-80FA-69A5F8DC57C2}" type="slidenum">
              <a:rPr lang="en-US" smtClean="0"/>
              <a:pPr/>
              <a:t>25</a:t>
            </a:fld>
            <a:endParaRPr lang="en-US" dirty="0"/>
          </a:p>
        </p:txBody>
      </p:sp>
      <p:pic>
        <p:nvPicPr>
          <p:cNvPr id="9218" name="Picture 2" descr="C:\Users\admin\AppData\Local\Temp\SNAGHTML2fc726.PNG"/>
          <p:cNvPicPr>
            <a:picLocks noChangeAspect="1" noChangeArrowheads="1"/>
          </p:cNvPicPr>
          <p:nvPr/>
        </p:nvPicPr>
        <p:blipFill>
          <a:blip r:embed="rId3" cstate="print"/>
          <a:srcRect/>
          <a:stretch>
            <a:fillRect/>
          </a:stretch>
        </p:blipFill>
        <p:spPr bwMode="auto">
          <a:xfrm>
            <a:off x="304800" y="1981200"/>
            <a:ext cx="8839200" cy="4409697"/>
          </a:xfrm>
          <a:prstGeom prst="rect">
            <a:avLst/>
          </a:prstGeom>
          <a:noFill/>
        </p:spPr>
      </p:pic>
    </p:spTree>
    <p:extLst>
      <p:ext uri="{BB962C8B-B14F-4D97-AF65-F5344CB8AC3E}">
        <p14:creationId xmlns:p14="http://schemas.microsoft.com/office/powerpoint/2010/main" xmlns="" val="4127030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solidFill>
                  <a:srgbClr val="FF9900"/>
                </a:solidFill>
              </a:rPr>
              <a:t>Our Success Depends on You</a:t>
            </a:r>
          </a:p>
        </p:txBody>
      </p:sp>
      <p:sp>
        <p:nvSpPr>
          <p:cNvPr id="3" name="Content Placeholder 2"/>
          <p:cNvSpPr>
            <a:spLocks noGrp="1"/>
          </p:cNvSpPr>
          <p:nvPr>
            <p:ph idx="1"/>
          </p:nvPr>
        </p:nvSpPr>
        <p:spPr>
          <a:xfrm>
            <a:off x="228600" y="1981200"/>
            <a:ext cx="8686800" cy="4267200"/>
          </a:xfrm>
        </p:spPr>
        <p:txBody>
          <a:bodyPr/>
          <a:lstStyle/>
          <a:p>
            <a:pPr>
              <a:buSzPct val="60000"/>
              <a:defRPr/>
            </a:pPr>
            <a:r>
              <a:rPr lang="en-US" sz="3000" dirty="0" smtClean="0"/>
              <a:t>Will you volunteer?</a:t>
            </a:r>
          </a:p>
          <a:p>
            <a:pPr lvl="1">
              <a:buClr>
                <a:srgbClr val="FF9900"/>
              </a:buClr>
              <a:buSzPct val="60000"/>
              <a:defRPr/>
            </a:pPr>
            <a:r>
              <a:rPr lang="en-US" dirty="0" smtClean="0"/>
              <a:t>No special skills needed for several projects</a:t>
            </a:r>
          </a:p>
          <a:p>
            <a:pPr lvl="1">
              <a:buClr>
                <a:srgbClr val="FF9900"/>
              </a:buClr>
              <a:buSzPct val="60000"/>
              <a:defRPr/>
            </a:pPr>
            <a:r>
              <a:rPr lang="en-US" dirty="0" smtClean="0"/>
              <a:t>Limited language skills needed for some projects</a:t>
            </a:r>
          </a:p>
          <a:p>
            <a:pPr lvl="1">
              <a:buClr>
                <a:srgbClr val="FF9900"/>
              </a:buClr>
              <a:buSzPct val="60000"/>
              <a:defRPr/>
            </a:pPr>
            <a:r>
              <a:rPr lang="en-US" dirty="0" smtClean="0"/>
              <a:t>Some require data input to spreadsheets</a:t>
            </a:r>
          </a:p>
          <a:p>
            <a:pPr>
              <a:buSzPct val="60000"/>
              <a:defRPr/>
            </a:pPr>
            <a:r>
              <a:rPr lang="en-US" sz="3000" dirty="0" smtClean="0"/>
              <a:t>Series of Surveys … Languages Survey at:</a:t>
            </a:r>
          </a:p>
          <a:p>
            <a:pPr marL="457200" lvl="1" indent="0">
              <a:buClr>
                <a:srgbClr val="FF9900"/>
              </a:buClr>
              <a:buSzPct val="60000"/>
              <a:buFont typeface="Wingdings 2" pitchFamily="18" charset="2"/>
              <a:buNone/>
              <a:defRPr/>
            </a:pPr>
            <a:r>
              <a:rPr lang="en-US" sz="2000" dirty="0">
                <a:solidFill>
                  <a:srgbClr val="FFFF00"/>
                </a:solidFill>
              </a:rPr>
              <a:t>http://www.jewishgen.org/ukraine/ABT_Survey_Lang_Form.asp</a:t>
            </a:r>
            <a:endParaRPr lang="en-US" sz="2000" dirty="0" smtClean="0">
              <a:solidFill>
                <a:srgbClr val="FFFF00"/>
              </a:solidFill>
            </a:endParaRPr>
          </a:p>
          <a:p>
            <a:pPr>
              <a:buClr>
                <a:srgbClr val="00B0F0"/>
              </a:buClr>
              <a:buSzPct val="60000"/>
              <a:defRPr/>
            </a:pPr>
            <a:r>
              <a:rPr lang="en-US" sz="3000" dirty="0"/>
              <a:t>No</a:t>
            </a:r>
            <a:r>
              <a:rPr lang="en-US" sz="2800" dirty="0" smtClean="0"/>
              <a:t> skills or time? Help by donating </a:t>
            </a:r>
            <a:r>
              <a:rPr lang="en-US" sz="2800" dirty="0"/>
              <a:t>$</a:t>
            </a:r>
            <a:br>
              <a:rPr lang="en-US" sz="2800" dirty="0"/>
            </a:br>
            <a:r>
              <a:rPr lang="en-US" sz="1600" dirty="0" smtClean="0"/>
              <a:t>  </a:t>
            </a:r>
            <a:r>
              <a:rPr lang="en-US" sz="1600" dirty="0" smtClean="0">
                <a:solidFill>
                  <a:srgbClr val="FFFF00"/>
                </a:solidFill>
              </a:rPr>
              <a:t>http</a:t>
            </a:r>
            <a:r>
              <a:rPr lang="en-US" sz="1600" dirty="0">
                <a:solidFill>
                  <a:srgbClr val="FFFF00"/>
                </a:solidFill>
              </a:rPr>
              <a:t>://</a:t>
            </a:r>
            <a:r>
              <a:rPr lang="en-US" sz="1600" dirty="0" smtClean="0">
                <a:solidFill>
                  <a:srgbClr val="FFFF00"/>
                </a:solidFill>
              </a:rPr>
              <a:t>www.jewishgen.org/JewishGen-erosity/v_projectslist.asp?project_cat=22</a:t>
            </a:r>
            <a:endParaRPr lang="en-US" sz="1600" dirty="0">
              <a:solidFill>
                <a:srgbClr val="FFFF00"/>
              </a:solidFill>
            </a:endParaRP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A80789C9-7B99-4AC3-B888-7D2C11AAB88E}" type="slidenum">
              <a:rPr lang="en-US"/>
              <a:pPr>
                <a:defRPr/>
              </a:pPr>
              <a:t>26</a:t>
            </a:fld>
            <a:endParaRPr lang="en-US" dirty="0"/>
          </a:p>
        </p:txBody>
      </p:sp>
      <p:sp>
        <p:nvSpPr>
          <p:cNvPr id="45061" name="Rectangle 4"/>
          <p:cNvSpPr txBox="1">
            <a:spLocks noGrp="1" noChangeArrowheads="1"/>
          </p:cNvSpPr>
          <p:nvPr/>
        </p:nvSpPr>
        <p:spPr bwMode="auto">
          <a:xfrm>
            <a:off x="3048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4"/>
          <p:cNvSpPr>
            <a:spLocks noGrp="1"/>
          </p:cNvSpPr>
          <p:nvPr>
            <p:ph type="title"/>
          </p:nvPr>
        </p:nvSpPr>
        <p:spPr>
          <a:xfrm>
            <a:off x="457200" y="228600"/>
            <a:ext cx="8229600" cy="1219200"/>
          </a:xfrm>
        </p:spPr>
        <p:txBody>
          <a:bodyPr/>
          <a:lstStyle/>
          <a:p>
            <a:r>
              <a:rPr lang="en-US" smtClean="0"/>
              <a:t>Ukraine SIG Online Survey</a:t>
            </a:r>
            <a:br>
              <a:rPr lang="en-US" smtClean="0"/>
            </a:br>
            <a:endParaRPr lang="en-US" sz="2800" smtClean="0"/>
          </a:p>
        </p:txBody>
      </p:sp>
      <p:sp>
        <p:nvSpPr>
          <p:cNvPr id="3" name="Footer Placeholder 2"/>
          <p:cNvSpPr>
            <a:spLocks noGrp="1"/>
          </p:cNvSpPr>
          <p:nvPr>
            <p:ph type="ftr" sz="quarter" idx="11"/>
          </p:nvPr>
        </p:nvSpPr>
        <p:spPr/>
        <p:txBody>
          <a:bodyPr/>
          <a:lstStyle/>
          <a:p>
            <a:pPr>
              <a:defRPr/>
            </a:pPr>
            <a:r>
              <a:rPr lang="en-US" smtClean="0">
                <a:cs typeface="Arial" charset="0"/>
              </a:rPr>
              <a:t>The New Ukraine SIG, IAJGS Conference-Boston</a:t>
            </a:r>
          </a:p>
        </p:txBody>
      </p:sp>
      <p:sp>
        <p:nvSpPr>
          <p:cNvPr id="4" name="Slide Number Placeholder 3"/>
          <p:cNvSpPr>
            <a:spLocks noGrp="1"/>
          </p:cNvSpPr>
          <p:nvPr>
            <p:ph type="sldNum" sz="quarter" idx="12"/>
          </p:nvPr>
        </p:nvSpPr>
        <p:spPr/>
        <p:txBody>
          <a:bodyPr/>
          <a:lstStyle/>
          <a:p>
            <a:pPr>
              <a:defRPr/>
            </a:pPr>
            <a:fld id="{D0B1E93B-9C16-444D-971A-D0FD0AE8A63C}" type="slidenum">
              <a:rPr lang="en-US" smtClean="0"/>
              <a:pPr>
                <a:defRPr/>
              </a:pPr>
              <a:t>27</a:t>
            </a:fld>
            <a:endParaRPr lang="en-US" dirty="0"/>
          </a:p>
        </p:txBody>
      </p:sp>
      <p:sp>
        <p:nvSpPr>
          <p:cNvPr id="48132"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
        <p:nvSpPr>
          <p:cNvPr id="48133" name="Text Box 16"/>
          <p:cNvSpPr txBox="1">
            <a:spLocks noChangeArrowheads="1"/>
          </p:cNvSpPr>
          <p:nvPr/>
        </p:nvSpPr>
        <p:spPr bwMode="auto">
          <a:xfrm>
            <a:off x="1219200" y="2514600"/>
            <a:ext cx="6324600" cy="1552575"/>
          </a:xfrm>
          <a:prstGeom prst="rect">
            <a:avLst/>
          </a:prstGeom>
          <a:noFill/>
          <a:ln w="9525">
            <a:noFill/>
            <a:miter lim="800000"/>
            <a:headEnd/>
            <a:tailEnd/>
          </a:ln>
        </p:spPr>
        <p:txBody>
          <a:bodyPr>
            <a:spAutoFit/>
          </a:bodyPr>
          <a:lstStyle/>
          <a:p>
            <a:pPr>
              <a:spcBef>
                <a:spcPct val="50000"/>
              </a:spcBef>
              <a:buFont typeface="Wingdings" pitchFamily="2" charset="2"/>
              <a:buChar char="ü"/>
            </a:pPr>
            <a:r>
              <a:rPr lang="en-US"/>
              <a:t>Assess volunteer capabilities</a:t>
            </a:r>
          </a:p>
          <a:p>
            <a:pPr>
              <a:spcBef>
                <a:spcPct val="50000"/>
              </a:spcBef>
              <a:buFont typeface="Wingdings" pitchFamily="2" charset="2"/>
              <a:buChar char="ü"/>
            </a:pPr>
            <a:r>
              <a:rPr lang="en-US"/>
              <a:t>Assign volunteers appropriately to projects</a:t>
            </a:r>
          </a:p>
          <a:p>
            <a:pPr>
              <a:spcBef>
                <a:spcPct val="50000"/>
              </a:spcBef>
              <a:buFont typeface="Wingdings" pitchFamily="2" charset="2"/>
              <a:buChar char="ü"/>
            </a:pPr>
            <a:r>
              <a:rPr lang="en-US"/>
              <a:t>Make better use of talents of volunteers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4"/>
          <p:cNvSpPr>
            <a:spLocks noGrp="1"/>
          </p:cNvSpPr>
          <p:nvPr>
            <p:ph type="title"/>
          </p:nvPr>
        </p:nvSpPr>
        <p:spPr>
          <a:xfrm>
            <a:off x="457200" y="228600"/>
            <a:ext cx="8229600" cy="1219200"/>
          </a:xfrm>
        </p:spPr>
        <p:txBody>
          <a:bodyPr/>
          <a:lstStyle/>
          <a:p>
            <a:r>
              <a:rPr lang="en-US" smtClean="0"/>
              <a:t>Ukraine SIG Online Survey</a:t>
            </a:r>
            <a:br>
              <a:rPr lang="en-US" smtClean="0"/>
            </a:br>
            <a:r>
              <a:rPr lang="en-US" sz="3200" smtClean="0"/>
              <a:t>Understanding our Volunteers – </a:t>
            </a:r>
          </a:p>
        </p:txBody>
      </p:sp>
      <p:sp>
        <p:nvSpPr>
          <p:cNvPr id="3" name="Footer Placeholder 2"/>
          <p:cNvSpPr>
            <a:spLocks noGrp="1"/>
          </p:cNvSpPr>
          <p:nvPr>
            <p:ph type="ftr" sz="quarter" idx="11"/>
          </p:nvPr>
        </p:nvSpPr>
        <p:spPr/>
        <p:txBody>
          <a:bodyPr/>
          <a:lstStyle/>
          <a:p>
            <a:pPr>
              <a:defRPr/>
            </a:pPr>
            <a:r>
              <a:rPr lang="en-US" smtClean="0">
                <a:cs typeface="Arial" charset="0"/>
              </a:rPr>
              <a:t>The New Ukraine SIG, IAJGS Conference-Boston</a:t>
            </a:r>
          </a:p>
        </p:txBody>
      </p:sp>
      <p:sp>
        <p:nvSpPr>
          <p:cNvPr id="4" name="Slide Number Placeholder 3"/>
          <p:cNvSpPr>
            <a:spLocks noGrp="1"/>
          </p:cNvSpPr>
          <p:nvPr>
            <p:ph type="sldNum" sz="quarter" idx="12"/>
          </p:nvPr>
        </p:nvSpPr>
        <p:spPr/>
        <p:txBody>
          <a:bodyPr/>
          <a:lstStyle/>
          <a:p>
            <a:pPr>
              <a:defRPr/>
            </a:pPr>
            <a:fld id="{49F8C777-517C-48C7-B102-5283FC7BA6F2}" type="slidenum">
              <a:rPr lang="en-US" smtClean="0"/>
              <a:pPr>
                <a:defRPr/>
              </a:pPr>
              <a:t>28</a:t>
            </a:fld>
            <a:endParaRPr lang="en-US" dirty="0"/>
          </a:p>
        </p:txBody>
      </p:sp>
      <p:sp>
        <p:nvSpPr>
          <p:cNvPr id="49156"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
        <p:nvSpPr>
          <p:cNvPr id="49157" name="Text Box 17"/>
          <p:cNvSpPr txBox="1">
            <a:spLocks noChangeArrowheads="1"/>
          </p:cNvSpPr>
          <p:nvPr/>
        </p:nvSpPr>
        <p:spPr bwMode="auto">
          <a:xfrm>
            <a:off x="1143000" y="2133600"/>
            <a:ext cx="7010400" cy="3925888"/>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a:t>They are at all stages of their personal research</a:t>
            </a:r>
          </a:p>
          <a:p>
            <a:pPr>
              <a:spcBef>
                <a:spcPct val="50000"/>
              </a:spcBef>
              <a:buFont typeface="Wingdings" pitchFamily="2" charset="2"/>
              <a:buChar char="Ø"/>
            </a:pPr>
            <a:r>
              <a:rPr lang="en-US"/>
              <a:t>They have different levels of language skills in Cyrillic, Hebrew, Yiddish and Polish</a:t>
            </a:r>
          </a:p>
          <a:p>
            <a:pPr>
              <a:spcBef>
                <a:spcPct val="50000"/>
              </a:spcBef>
              <a:buFont typeface="Wingdings" pitchFamily="2" charset="2"/>
              <a:buChar char="Ø"/>
            </a:pPr>
            <a:r>
              <a:rPr lang="en-US"/>
              <a:t>Their spreadsheet knowledge ranges from beginner to expert</a:t>
            </a:r>
          </a:p>
          <a:p>
            <a:pPr>
              <a:spcBef>
                <a:spcPct val="50000"/>
              </a:spcBef>
              <a:buFont typeface="Wingdings" pitchFamily="2" charset="2"/>
              <a:buChar char="Ø"/>
            </a:pPr>
            <a:r>
              <a:rPr lang="en-US"/>
              <a:t>Some are ready to get to work now</a:t>
            </a:r>
          </a:p>
          <a:p>
            <a:pPr>
              <a:spcBef>
                <a:spcPct val="50000"/>
              </a:spcBef>
              <a:buFont typeface="Wingdings" pitchFamily="2" charset="2"/>
              <a:buChar char="Ø"/>
            </a:pPr>
            <a:r>
              <a:rPr lang="en-US"/>
              <a:t>Some have asked to be contacted later</a:t>
            </a:r>
          </a:p>
          <a:p>
            <a:pPr>
              <a:spcBef>
                <a:spcPct val="50000"/>
              </a:spcBef>
              <a:buFont typeface="Wingdings" pitchFamily="2" charset="2"/>
              <a:buChar char="Ø"/>
            </a:pPr>
            <a:r>
              <a:rPr lang="en-US"/>
              <a:t>Most have no experience designing websites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Continue? … 3 Choices </a:t>
            </a:r>
          </a:p>
        </p:txBody>
      </p:sp>
      <p:sp>
        <p:nvSpPr>
          <p:cNvPr id="46082" name="Content Placeholder 2"/>
          <p:cNvSpPr>
            <a:spLocks noGrp="1"/>
          </p:cNvSpPr>
          <p:nvPr>
            <p:ph idx="1"/>
          </p:nvPr>
        </p:nvSpPr>
        <p:spPr>
          <a:xfrm>
            <a:off x="1600200" y="2667000"/>
            <a:ext cx="6096000" cy="2209800"/>
          </a:xfrm>
        </p:spPr>
        <p:txBody>
          <a:bodyPr/>
          <a:lstStyle/>
          <a:p>
            <a:pPr marL="514350" indent="-514350">
              <a:buClr>
                <a:srgbClr val="FFFF00"/>
              </a:buClr>
              <a:buFont typeface="Comic Sans MS" pitchFamily="66" charset="0"/>
              <a:buAutoNum type="arabicPeriod"/>
            </a:pPr>
            <a:r>
              <a:rPr lang="en-US" sz="3600" smtClean="0"/>
              <a:t>Discuss Project Details</a:t>
            </a:r>
          </a:p>
          <a:p>
            <a:pPr marL="514350" indent="-514350">
              <a:buClr>
                <a:srgbClr val="FFFF00"/>
              </a:buClr>
              <a:buFont typeface="Comic Sans MS" pitchFamily="66" charset="0"/>
              <a:buAutoNum type="arabicPeriod"/>
            </a:pPr>
            <a:r>
              <a:rPr lang="en-US" sz="3600" smtClean="0"/>
              <a:t>Tour of the Website</a:t>
            </a:r>
          </a:p>
          <a:p>
            <a:pPr marL="514350" indent="-514350">
              <a:buClr>
                <a:srgbClr val="FFFF00"/>
              </a:buClr>
              <a:buFont typeface="Comic Sans MS" pitchFamily="66" charset="0"/>
              <a:buAutoNum type="arabicPeriod"/>
            </a:pPr>
            <a:r>
              <a:rPr lang="en-US" sz="3600" smtClean="0"/>
              <a:t>Enough … Let’s Stop</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C81153EE-3B04-47A3-A2F4-2A8D9A2295C0}" type="slidenum">
              <a:rPr lang="en-US"/>
              <a:pPr>
                <a:defRPr/>
              </a:pPr>
              <a:t>29</a:t>
            </a:fld>
            <a:endParaRPr lang="en-US" dirty="0"/>
          </a:p>
        </p:txBody>
      </p:sp>
      <p:sp>
        <p:nvSpPr>
          <p:cNvPr id="46085"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Objective</a:t>
            </a:r>
          </a:p>
        </p:txBody>
      </p:sp>
      <p:sp>
        <p:nvSpPr>
          <p:cNvPr id="19458" name="Content Placeholder 1"/>
          <p:cNvSpPr>
            <a:spLocks noGrp="1"/>
          </p:cNvSpPr>
          <p:nvPr>
            <p:ph idx="1"/>
          </p:nvPr>
        </p:nvSpPr>
        <p:spPr>
          <a:xfrm>
            <a:off x="304800" y="2438400"/>
            <a:ext cx="8534400" cy="3505200"/>
          </a:xfrm>
        </p:spPr>
        <p:txBody>
          <a:bodyPr/>
          <a:lstStyle/>
          <a:p>
            <a:pPr marL="0" indent="0" algn="ctr">
              <a:buFont typeface="Wingdings 2" pitchFamily="18" charset="2"/>
              <a:buNone/>
            </a:pPr>
            <a:r>
              <a:rPr lang="en-US" sz="4000" smtClean="0"/>
              <a:t>Acquire, translate and make freely available, documents, data and other resources to assist researchers whose Jewish ancestors lived in Ukraine</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2B2D69EB-C9E2-45A9-90A7-E8CD404F680A}" type="slidenum">
              <a:rPr lang="en-US"/>
              <a:pPr>
                <a:defRPr/>
              </a:pPr>
              <a:t>3</a:t>
            </a:fld>
            <a:endParaRPr lang="en-US" dirty="0"/>
          </a:p>
        </p:txBody>
      </p:sp>
      <p:sp>
        <p:nvSpPr>
          <p:cNvPr id="19461"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8"/>
          <p:cNvSpPr>
            <a:spLocks noGrp="1"/>
          </p:cNvSpPr>
          <p:nvPr>
            <p:ph type="title"/>
          </p:nvPr>
        </p:nvSpPr>
        <p:spPr>
          <a:xfrm>
            <a:off x="457200" y="76200"/>
            <a:ext cx="8229600" cy="1676400"/>
          </a:xfrm>
        </p:spPr>
        <p:txBody>
          <a:bodyPr/>
          <a:lstStyle/>
          <a:p>
            <a:r>
              <a:rPr lang="en-US" sz="3800" smtClean="0"/>
              <a:t>Ukraine SIG</a:t>
            </a:r>
            <a:br>
              <a:rPr lang="en-US" sz="3800" smtClean="0"/>
            </a:br>
            <a:r>
              <a:rPr lang="en-US" sz="3800" smtClean="0"/>
              <a:t>Geographical Coverage</a:t>
            </a:r>
            <a:r>
              <a:rPr lang="en-US" sz="4000" smtClean="0"/>
              <a:t/>
            </a:r>
            <a:br>
              <a:rPr lang="en-US" sz="4000" smtClean="0"/>
            </a:br>
            <a:r>
              <a:rPr lang="en-US" sz="2800" smtClean="0"/>
              <a:t>(Provinces of the former Russian Empire)</a:t>
            </a:r>
          </a:p>
        </p:txBody>
      </p:sp>
      <p:sp>
        <p:nvSpPr>
          <p:cNvPr id="20482" name="Content Placeholder 9"/>
          <p:cNvSpPr>
            <a:spLocks noGrp="1"/>
          </p:cNvSpPr>
          <p:nvPr>
            <p:ph sz="half" idx="1"/>
          </p:nvPr>
        </p:nvSpPr>
        <p:spPr>
          <a:xfrm>
            <a:off x="609600" y="2209800"/>
            <a:ext cx="3581400" cy="3886200"/>
          </a:xfrm>
        </p:spPr>
        <p:txBody>
          <a:bodyPr/>
          <a:lstStyle/>
          <a:p>
            <a:pPr>
              <a:buSzPct val="60000"/>
            </a:pPr>
            <a:r>
              <a:rPr lang="en-US" sz="3400" smtClean="0"/>
              <a:t>Chernigov</a:t>
            </a:r>
          </a:p>
          <a:p>
            <a:pPr>
              <a:buSzPct val="60000"/>
            </a:pPr>
            <a:r>
              <a:rPr lang="en-US" sz="3400" smtClean="0"/>
              <a:t>Kharkov</a:t>
            </a:r>
          </a:p>
          <a:p>
            <a:pPr>
              <a:buSzPct val="60000"/>
            </a:pPr>
            <a:r>
              <a:rPr lang="en-US" sz="3400" smtClean="0"/>
              <a:t>Kherson</a:t>
            </a:r>
          </a:p>
          <a:p>
            <a:pPr>
              <a:buSzPct val="60000"/>
            </a:pPr>
            <a:r>
              <a:rPr lang="en-US" sz="3400" smtClean="0"/>
              <a:t>Kyiv</a:t>
            </a:r>
          </a:p>
          <a:p>
            <a:pPr>
              <a:buSzPct val="60000"/>
            </a:pPr>
            <a:r>
              <a:rPr lang="en-US" sz="3400" smtClean="0"/>
              <a:t>Podolia</a:t>
            </a:r>
          </a:p>
          <a:p>
            <a:pPr>
              <a:buSzPct val="60000"/>
            </a:pPr>
            <a:r>
              <a:rPr lang="en-US" sz="3400" smtClean="0"/>
              <a:t>Poltava</a:t>
            </a:r>
          </a:p>
          <a:p>
            <a:pPr>
              <a:buSzPct val="60000"/>
            </a:pPr>
            <a:endParaRPr lang="en-US" sz="3400" smtClean="0"/>
          </a:p>
        </p:txBody>
      </p:sp>
      <p:sp>
        <p:nvSpPr>
          <p:cNvPr id="20483" name="Content Placeholder 10"/>
          <p:cNvSpPr>
            <a:spLocks noGrp="1"/>
          </p:cNvSpPr>
          <p:nvPr>
            <p:ph sz="half" idx="2"/>
          </p:nvPr>
        </p:nvSpPr>
        <p:spPr>
          <a:xfrm>
            <a:off x="4572000" y="2209800"/>
            <a:ext cx="4343400" cy="3886200"/>
          </a:xfrm>
        </p:spPr>
        <p:txBody>
          <a:bodyPr/>
          <a:lstStyle/>
          <a:p>
            <a:pPr>
              <a:buSzPct val="60000"/>
            </a:pPr>
            <a:r>
              <a:rPr lang="en-US" sz="3400" smtClean="0"/>
              <a:t>Taurida</a:t>
            </a:r>
          </a:p>
          <a:p>
            <a:pPr>
              <a:buSzPct val="60000"/>
            </a:pPr>
            <a:r>
              <a:rPr lang="en-US" sz="3400" smtClean="0"/>
              <a:t>Volhynia</a:t>
            </a:r>
          </a:p>
          <a:p>
            <a:pPr>
              <a:buSzPct val="60000"/>
            </a:pPr>
            <a:r>
              <a:rPr lang="en-US" sz="3600" smtClean="0"/>
              <a:t>Yekaterinoslav</a:t>
            </a:r>
          </a:p>
          <a:p>
            <a:pPr>
              <a:buSzPct val="60000"/>
            </a:pPr>
            <a:r>
              <a:rPr lang="en-US" sz="3400" smtClean="0"/>
              <a:t>Some parts of modern Ukraine are not included</a:t>
            </a:r>
          </a:p>
          <a:p>
            <a:pPr>
              <a:buSzPct val="60000"/>
            </a:pPr>
            <a:endParaRPr lang="en-US" smtClean="0"/>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EE81CA47-3DC2-47E8-886D-E0E5BF01AC87}" type="slidenum">
              <a:rPr lang="en-US" smtClean="0"/>
              <a:pPr>
                <a:defRPr/>
              </a:pPr>
              <a:t>4</a:t>
            </a:fld>
            <a:endParaRPr lang="en-US" dirty="0"/>
          </a:p>
        </p:txBody>
      </p:sp>
      <p:sp>
        <p:nvSpPr>
          <p:cNvPr id="20486" name="Rectangle 4"/>
          <p:cNvSpPr txBox="1">
            <a:spLocks noGrp="1" noChangeArrowheads="1"/>
          </p:cNvSpPr>
          <p:nvPr/>
        </p:nvSpPr>
        <p:spPr bwMode="auto">
          <a:xfrm>
            <a:off x="3810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cs typeface="Arial" charset="0"/>
              </a:rPr>
              <a:t>The New Ukraine SIG, IAJGS Conference-Boston</a:t>
            </a:r>
          </a:p>
        </p:txBody>
      </p:sp>
      <p:sp>
        <p:nvSpPr>
          <p:cNvPr id="7" name="Slide Number Placeholder 6"/>
          <p:cNvSpPr>
            <a:spLocks noGrp="1"/>
          </p:cNvSpPr>
          <p:nvPr>
            <p:ph type="sldNum" sz="quarter" idx="12"/>
          </p:nvPr>
        </p:nvSpPr>
        <p:spPr/>
        <p:txBody>
          <a:bodyPr/>
          <a:lstStyle/>
          <a:p>
            <a:pPr>
              <a:defRPr/>
            </a:pPr>
            <a:fld id="{7456D689-E06E-4C4F-B91E-B1083D49B108}" type="slidenum">
              <a:rPr lang="en-US" smtClean="0"/>
              <a:pPr>
                <a:defRPr/>
              </a:pPr>
              <a:t>5</a:t>
            </a:fld>
            <a:endParaRPr lang="en-US" dirty="0"/>
          </a:p>
        </p:txBody>
      </p:sp>
      <p:pic>
        <p:nvPicPr>
          <p:cNvPr id="21507" name="Picture 7"/>
          <p:cNvPicPr>
            <a:picLocks noChangeAspect="1"/>
          </p:cNvPicPr>
          <p:nvPr/>
        </p:nvPicPr>
        <p:blipFill>
          <a:blip r:embed="rId2" cstate="print"/>
          <a:srcRect/>
          <a:stretch>
            <a:fillRect/>
          </a:stretch>
        </p:blipFill>
        <p:spPr bwMode="auto">
          <a:xfrm>
            <a:off x="304800" y="304800"/>
            <a:ext cx="8493125" cy="5819775"/>
          </a:xfrm>
          <a:prstGeom prst="rect">
            <a:avLst/>
          </a:prstGeom>
          <a:noFill/>
          <a:ln w="9525">
            <a:noFill/>
            <a:miter lim="800000"/>
            <a:headEnd/>
            <a:tailEnd/>
          </a:ln>
        </p:spPr>
      </p:pic>
      <p:sp>
        <p:nvSpPr>
          <p:cNvPr id="21508" name="Rectangle 4"/>
          <p:cNvSpPr txBox="1">
            <a:spLocks noGrp="1" noChangeArrowheads="1"/>
          </p:cNvSpPr>
          <p:nvPr/>
        </p:nvSpPr>
        <p:spPr bwMode="auto">
          <a:xfrm>
            <a:off x="3048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52400" y="304800"/>
            <a:ext cx="8839200" cy="1371600"/>
          </a:xfrm>
        </p:spPr>
        <p:txBody>
          <a:bodyPr/>
          <a:lstStyle/>
          <a:p>
            <a:r>
              <a:rPr lang="en-US" smtClean="0"/>
              <a:t>Areas in modern Ukraine</a:t>
            </a:r>
            <a:br>
              <a:rPr lang="en-US" smtClean="0"/>
            </a:br>
            <a:r>
              <a:rPr lang="en-US" smtClean="0"/>
              <a:t>NOT under Ukraine SIG</a:t>
            </a:r>
          </a:p>
        </p:txBody>
      </p:sp>
      <p:sp>
        <p:nvSpPr>
          <p:cNvPr id="22530" name="Content Placeholder 2"/>
          <p:cNvSpPr>
            <a:spLocks noGrp="1"/>
          </p:cNvSpPr>
          <p:nvPr>
            <p:ph idx="1"/>
          </p:nvPr>
        </p:nvSpPr>
        <p:spPr>
          <a:xfrm>
            <a:off x="228600" y="2286000"/>
            <a:ext cx="8686800" cy="3962400"/>
          </a:xfrm>
        </p:spPr>
        <p:txBody>
          <a:bodyPr/>
          <a:lstStyle/>
          <a:p>
            <a:r>
              <a:rPr lang="en-US" smtClean="0"/>
              <a:t>Bessarabia (new Bessarabia SIG)</a:t>
            </a:r>
          </a:p>
          <a:p>
            <a:r>
              <a:rPr lang="en-US" smtClean="0"/>
              <a:t>Sub-Carpathia (Hungary SIG)</a:t>
            </a:r>
          </a:p>
          <a:p>
            <a:r>
              <a:rPr lang="en-US" smtClean="0"/>
              <a:t>Western Ukraine lands that were in Galicia during Interwar period (Gesher Galicia)</a:t>
            </a:r>
          </a:p>
          <a:p>
            <a:r>
              <a:rPr lang="en-US" smtClean="0"/>
              <a:t>Most of Bukovina (Romania SIG)</a:t>
            </a:r>
          </a:p>
          <a:p>
            <a:pPr>
              <a:buFont typeface="Wingdings 2" pitchFamily="18" charset="2"/>
              <a:buNone/>
            </a:pPr>
            <a:endParaRPr lang="en-US" sz="1200" smtClean="0"/>
          </a:p>
          <a:p>
            <a:pPr>
              <a:buFont typeface="Wingdings 2" pitchFamily="18" charset="2"/>
              <a:buNone/>
            </a:pPr>
            <a:r>
              <a:rPr lang="en-US" sz="2000" smtClean="0"/>
              <a:t>(For an explanation of these assignments, see </a:t>
            </a:r>
            <a:r>
              <a:rPr lang="en-US" sz="1800" smtClean="0">
                <a:hlinkClick r:id="rId2"/>
              </a:rPr>
              <a:t>http://www.jewishgen.org/projects/desc/ShtetlMasterRegions.html</a:t>
            </a:r>
            <a:r>
              <a:rPr lang="en-US" sz="1800" smtClean="0"/>
              <a:t> )</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2849A179-EE03-4D32-8FDB-CF2C6DBF2CC6}" type="slidenum">
              <a:rPr lang="en-US"/>
              <a:pPr>
                <a:defRPr/>
              </a:pPr>
              <a:t>6</a:t>
            </a:fld>
            <a:endParaRPr lang="en-US" dirty="0"/>
          </a:p>
        </p:txBody>
      </p:sp>
      <p:sp>
        <p:nvSpPr>
          <p:cNvPr id="22533" name="Rectangle 4"/>
          <p:cNvSpPr txBox="1">
            <a:spLocks noGrp="1" noChangeArrowheads="1"/>
          </p:cNvSpPr>
          <p:nvPr/>
        </p:nvSpPr>
        <p:spPr bwMode="auto">
          <a:xfrm>
            <a:off x="3048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What We’ll Discuss Today</a:t>
            </a:r>
          </a:p>
        </p:txBody>
      </p:sp>
      <p:sp>
        <p:nvSpPr>
          <p:cNvPr id="23554" name="Content Placeholder 2"/>
          <p:cNvSpPr>
            <a:spLocks noGrp="1"/>
          </p:cNvSpPr>
          <p:nvPr>
            <p:ph idx="1"/>
          </p:nvPr>
        </p:nvSpPr>
        <p:spPr>
          <a:xfrm>
            <a:off x="228600" y="2590800"/>
            <a:ext cx="8458200" cy="3048000"/>
          </a:xfrm>
        </p:spPr>
        <p:txBody>
          <a:bodyPr/>
          <a:lstStyle/>
          <a:p>
            <a:r>
              <a:rPr lang="en-US" sz="3000" smtClean="0"/>
              <a:t>The Past Year: Growth of the SIG, New and On-Going Projects</a:t>
            </a:r>
          </a:p>
          <a:p>
            <a:r>
              <a:rPr lang="en-US" sz="3000" smtClean="0"/>
              <a:t>The SIG Website     </a:t>
            </a:r>
            <a:r>
              <a:rPr lang="en-US" sz="3000" smtClean="0">
                <a:hlinkClick r:id="rId3"/>
              </a:rPr>
              <a:t>http://www.jewishgen.org/ukraine</a:t>
            </a:r>
            <a:endParaRPr lang="en-US" sz="3000" smtClean="0"/>
          </a:p>
          <a:p>
            <a:r>
              <a:rPr lang="en-US" sz="3000" smtClean="0"/>
              <a:t>Looking Ahead</a:t>
            </a:r>
          </a:p>
          <a:p>
            <a:r>
              <a:rPr lang="en-US" sz="3000" smtClean="0"/>
              <a:t>The Ukraine SIG Languages &amp; Skills Survey</a:t>
            </a:r>
            <a:br>
              <a:rPr lang="en-US" sz="3000" smtClean="0"/>
            </a:br>
            <a:r>
              <a:rPr lang="en-US" sz="2400" smtClean="0"/>
              <a:t>(http://www.jewishgen.org/ukraine/ABT_Survey.asp)</a:t>
            </a:r>
          </a:p>
        </p:txBody>
      </p:sp>
      <p:sp>
        <p:nvSpPr>
          <p:cNvPr id="5" name="Footer Placeholder 4"/>
          <p:cNvSpPr>
            <a:spLocks noGrp="1"/>
          </p:cNvSpPr>
          <p:nvPr>
            <p:ph type="ftr" sz="quarter" idx="11"/>
          </p:nvPr>
        </p:nvSpPr>
        <p:spPr/>
        <p:txBody>
          <a:bodyPr/>
          <a:lstStyle/>
          <a:p>
            <a:pPr>
              <a:defRPr/>
            </a:pPr>
            <a:r>
              <a:rPr lang="en-US">
                <a:cs typeface="Arial" charset="0"/>
              </a:rPr>
              <a:t>The New Ukraine SIG, IAJGS Conference-Boston</a:t>
            </a:r>
          </a:p>
        </p:txBody>
      </p:sp>
      <p:sp>
        <p:nvSpPr>
          <p:cNvPr id="6" name="Slide Number Placeholder 5"/>
          <p:cNvSpPr>
            <a:spLocks noGrp="1"/>
          </p:cNvSpPr>
          <p:nvPr>
            <p:ph type="sldNum" sz="quarter" idx="12"/>
          </p:nvPr>
        </p:nvSpPr>
        <p:spPr/>
        <p:txBody>
          <a:bodyPr/>
          <a:lstStyle/>
          <a:p>
            <a:pPr>
              <a:defRPr/>
            </a:pPr>
            <a:fld id="{7577A41F-BAB7-4EA0-8805-9B1CC296087F}" type="slidenum">
              <a:rPr lang="en-US"/>
              <a:pPr>
                <a:defRPr/>
              </a:pPr>
              <a:t>7</a:t>
            </a:fld>
            <a:endParaRPr lang="en-US" dirty="0"/>
          </a:p>
        </p:txBody>
      </p:sp>
      <p:sp>
        <p:nvSpPr>
          <p:cNvPr id="23557" name="Rectangle 4"/>
          <p:cNvSpPr txBox="1">
            <a:spLocks noGrp="1" noChangeArrowheads="1"/>
          </p:cNvSpPr>
          <p:nvPr/>
        </p:nvSpPr>
        <p:spPr bwMode="auto">
          <a:xfrm>
            <a:off x="3810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152400"/>
            <a:ext cx="8229600" cy="1447800"/>
          </a:xfrm>
        </p:spPr>
        <p:txBody>
          <a:bodyPr/>
          <a:lstStyle/>
          <a:p>
            <a:r>
              <a:rPr lang="en-US" smtClean="0"/>
              <a:t>Ukraine SIG </a:t>
            </a:r>
            <a:br>
              <a:rPr lang="en-US" smtClean="0"/>
            </a:br>
            <a:r>
              <a:rPr lang="en-US" smtClean="0"/>
              <a:t>Components of the SIG</a:t>
            </a:r>
          </a:p>
        </p:txBody>
      </p:sp>
      <p:sp>
        <p:nvSpPr>
          <p:cNvPr id="25602" name="Content Placeholder 3"/>
          <p:cNvSpPr>
            <a:spLocks noGrp="1"/>
          </p:cNvSpPr>
          <p:nvPr>
            <p:ph idx="1"/>
          </p:nvPr>
        </p:nvSpPr>
        <p:spPr>
          <a:xfrm>
            <a:off x="304800" y="2057400"/>
            <a:ext cx="8610600" cy="4267200"/>
          </a:xfrm>
        </p:spPr>
        <p:txBody>
          <a:bodyPr/>
          <a:lstStyle/>
          <a:p>
            <a:r>
              <a:rPr lang="en-US" dirty="0" smtClean="0"/>
              <a:t> </a:t>
            </a:r>
            <a:r>
              <a:rPr lang="en-US" sz="2800" dirty="0" smtClean="0"/>
              <a:t>E-Mail (Coordinator, Board, Project Managers)</a:t>
            </a:r>
          </a:p>
          <a:p>
            <a:r>
              <a:rPr lang="en-US" sz="2800" dirty="0" smtClean="0"/>
              <a:t> Website</a:t>
            </a:r>
            <a:r>
              <a:rPr lang="en-US" dirty="0" smtClean="0"/>
              <a:t/>
            </a:r>
            <a:br>
              <a:rPr lang="en-US" dirty="0" smtClean="0"/>
            </a:br>
            <a:r>
              <a:rPr lang="en-US" sz="2400" dirty="0" smtClean="0"/>
              <a:t>  </a:t>
            </a:r>
            <a:r>
              <a:rPr lang="en-US" sz="2400" dirty="0" smtClean="0">
                <a:solidFill>
                  <a:srgbClr val="FFFF0D"/>
                </a:solidFill>
              </a:rPr>
              <a:t>http://</a:t>
            </a:r>
            <a:r>
              <a:rPr lang="en-US" sz="2500" dirty="0" smtClean="0">
                <a:solidFill>
                  <a:srgbClr val="FFFF0D"/>
                </a:solidFill>
              </a:rPr>
              <a:t>www.jewishgen.org/Ukraine</a:t>
            </a:r>
            <a:r>
              <a:rPr lang="en-US" sz="2500" dirty="0" smtClean="0"/>
              <a:t> </a:t>
            </a:r>
          </a:p>
          <a:p>
            <a:r>
              <a:rPr lang="en-US" dirty="0" smtClean="0"/>
              <a:t>Discussion List - </a:t>
            </a:r>
            <a:r>
              <a:rPr lang="en-US" sz="2500" dirty="0" smtClean="0"/>
              <a:t>growth to</a:t>
            </a:r>
            <a:r>
              <a:rPr lang="en-US" dirty="0" smtClean="0"/>
              <a:t> </a:t>
            </a:r>
            <a:r>
              <a:rPr lang="en-US" sz="2500" dirty="0" smtClean="0"/>
              <a:t>3,168 subscribers – last year at this time 2,876</a:t>
            </a:r>
          </a:p>
          <a:p>
            <a:r>
              <a:rPr lang="en-US" dirty="0" err="1" smtClean="0"/>
              <a:t>Facebook</a:t>
            </a:r>
            <a:r>
              <a:rPr lang="en-US" dirty="0" smtClean="0"/>
              <a:t> </a:t>
            </a:r>
            <a:r>
              <a:rPr lang="en-US" sz="2400" dirty="0" smtClean="0"/>
              <a:t>(362 “likes”)</a:t>
            </a:r>
          </a:p>
          <a:p>
            <a:r>
              <a:rPr lang="en-US" dirty="0" err="1" smtClean="0"/>
              <a:t>JewishGen</a:t>
            </a:r>
            <a:r>
              <a:rPr lang="en-US" dirty="0" smtClean="0"/>
              <a:t> Ukraine Database</a:t>
            </a:r>
            <a:br>
              <a:rPr lang="en-US" dirty="0" smtClean="0"/>
            </a:br>
            <a:r>
              <a:rPr lang="en-US" dirty="0" smtClean="0"/>
              <a:t> </a:t>
            </a:r>
            <a:r>
              <a:rPr lang="en-US" sz="2500" dirty="0" smtClean="0">
                <a:solidFill>
                  <a:srgbClr val="FFFF0D"/>
                </a:solidFill>
              </a:rPr>
              <a:t>http://www.jewishgen.org/databases/Ukraine/</a:t>
            </a:r>
          </a:p>
        </p:txBody>
      </p:sp>
      <p:sp>
        <p:nvSpPr>
          <p:cNvPr id="6" name="Footer Placeholder 3"/>
          <p:cNvSpPr>
            <a:spLocks noGrp="1"/>
          </p:cNvSpPr>
          <p:nvPr>
            <p:ph type="ftr" sz="quarter" idx="11"/>
          </p:nvPr>
        </p:nvSpPr>
        <p:spPr/>
        <p:txBody>
          <a:bodyPr/>
          <a:lstStyle/>
          <a:p>
            <a:pPr>
              <a:defRPr/>
            </a:pPr>
            <a:r>
              <a:rPr lang="en-US">
                <a:cs typeface="Arial" charset="0"/>
              </a:rPr>
              <a:t>The New Ukraine SIG, IAJGS Conference-Boston</a:t>
            </a:r>
          </a:p>
        </p:txBody>
      </p:sp>
      <p:sp>
        <p:nvSpPr>
          <p:cNvPr id="7" name="Slide Number Placeholder 4"/>
          <p:cNvSpPr>
            <a:spLocks noGrp="1"/>
          </p:cNvSpPr>
          <p:nvPr>
            <p:ph type="sldNum" sz="quarter" idx="12"/>
          </p:nvPr>
        </p:nvSpPr>
        <p:spPr/>
        <p:txBody>
          <a:bodyPr/>
          <a:lstStyle/>
          <a:p>
            <a:pPr>
              <a:defRPr/>
            </a:pPr>
            <a:fld id="{29CA1F1A-153C-4BA9-B808-781876A8392F}" type="slidenum">
              <a:rPr lang="en-US"/>
              <a:pPr>
                <a:defRPr/>
              </a:pPr>
              <a:t>8</a:t>
            </a:fld>
            <a:endParaRPr lang="en-US" dirty="0"/>
          </a:p>
        </p:txBody>
      </p:sp>
      <p:sp>
        <p:nvSpPr>
          <p:cNvPr id="25605" name="Rectangle 4"/>
          <p:cNvSpPr txBox="1">
            <a:spLocks noGrp="1" noChangeArrowheads="1"/>
          </p:cNvSpPr>
          <p:nvPr/>
        </p:nvSpPr>
        <p:spPr bwMode="auto">
          <a:xfrm>
            <a:off x="457200" y="61722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457200" y="228600"/>
            <a:ext cx="8229600" cy="1371600"/>
          </a:xfrm>
        </p:spPr>
        <p:txBody>
          <a:bodyPr/>
          <a:lstStyle/>
          <a:p>
            <a:r>
              <a:rPr lang="en-US" smtClean="0"/>
              <a:t>Ukraine SIG</a:t>
            </a:r>
            <a:br>
              <a:rPr lang="en-US" smtClean="0"/>
            </a:br>
            <a:r>
              <a:rPr lang="en-US" smtClean="0"/>
              <a:t>Related JewishGen Resources</a:t>
            </a:r>
          </a:p>
        </p:txBody>
      </p:sp>
      <p:sp>
        <p:nvSpPr>
          <p:cNvPr id="275461" name="Rectangle 5"/>
          <p:cNvSpPr>
            <a:spLocks noGrp="1" noChangeArrowheads="1"/>
          </p:cNvSpPr>
          <p:nvPr>
            <p:ph idx="1"/>
          </p:nvPr>
        </p:nvSpPr>
        <p:spPr>
          <a:xfrm>
            <a:off x="533400" y="1905000"/>
            <a:ext cx="8077200" cy="4114800"/>
          </a:xfrm>
        </p:spPr>
        <p:txBody>
          <a:bodyPr/>
          <a:lstStyle/>
          <a:p>
            <a:pPr>
              <a:buSzPct val="60000"/>
            </a:pPr>
            <a:r>
              <a:rPr lang="en-US" sz="2800" smtClean="0"/>
              <a:t>Over 259 Yizkor Books for more than 183 towns</a:t>
            </a:r>
          </a:p>
          <a:p>
            <a:pPr>
              <a:buSzPct val="60000"/>
            </a:pPr>
            <a:r>
              <a:rPr lang="en-US" sz="2800" smtClean="0"/>
              <a:t>Yizkor Book Master Name Index (YBMNI) *</a:t>
            </a:r>
          </a:p>
          <a:p>
            <a:pPr>
              <a:buSzPct val="60000"/>
            </a:pPr>
            <a:r>
              <a:rPr lang="en-US" sz="2800" smtClean="0"/>
              <a:t>80 towns in Necrology database *</a:t>
            </a:r>
          </a:p>
          <a:p>
            <a:pPr>
              <a:buSzPct val="60000"/>
            </a:pPr>
            <a:r>
              <a:rPr lang="en-US" sz="2800" smtClean="0"/>
              <a:t>About 33 Cemeteries in JOWBR with 7,304 graves*</a:t>
            </a:r>
          </a:p>
          <a:p>
            <a:pPr>
              <a:buSzPct val="60000"/>
            </a:pPr>
            <a:r>
              <a:rPr lang="en-US" sz="2800" smtClean="0"/>
              <a:t>Holocaust database *</a:t>
            </a:r>
          </a:p>
          <a:p>
            <a:pPr>
              <a:buSzPct val="60000"/>
            </a:pPr>
            <a:r>
              <a:rPr lang="en-US" sz="2800" smtClean="0"/>
              <a:t>FTJP/JGFF *</a:t>
            </a:r>
          </a:p>
          <a:p>
            <a:pPr algn="r">
              <a:buSzPct val="60000"/>
              <a:buFont typeface="Wingdings 2" pitchFamily="18" charset="2"/>
              <a:buNone/>
            </a:pPr>
            <a:r>
              <a:rPr lang="en-US" sz="2800" smtClean="0"/>
              <a:t>   </a:t>
            </a:r>
            <a:r>
              <a:rPr lang="en-US" sz="2000" smtClean="0"/>
              <a:t>* = included in JewishGen Ukraine DB</a:t>
            </a:r>
          </a:p>
        </p:txBody>
      </p:sp>
      <p:sp>
        <p:nvSpPr>
          <p:cNvPr id="6" name="Footer Placeholder 5"/>
          <p:cNvSpPr>
            <a:spLocks noGrp="1"/>
          </p:cNvSpPr>
          <p:nvPr>
            <p:ph type="ftr" sz="quarter" idx="11"/>
          </p:nvPr>
        </p:nvSpPr>
        <p:spPr/>
        <p:txBody>
          <a:bodyPr/>
          <a:lstStyle/>
          <a:p>
            <a:r>
              <a:rPr lang="en-US" smtClean="0">
                <a:cs typeface="Arial" charset="0"/>
              </a:rPr>
              <a:t>The New Ukraine SIG, IAJGS Conference-Boston</a:t>
            </a:r>
          </a:p>
        </p:txBody>
      </p:sp>
      <p:sp>
        <p:nvSpPr>
          <p:cNvPr id="7" name="Slide Number Placeholder 6"/>
          <p:cNvSpPr>
            <a:spLocks noGrp="1"/>
          </p:cNvSpPr>
          <p:nvPr>
            <p:ph type="sldNum" sz="quarter" idx="12"/>
          </p:nvPr>
        </p:nvSpPr>
        <p:spPr/>
        <p:txBody>
          <a:bodyPr/>
          <a:lstStyle/>
          <a:p>
            <a:pPr>
              <a:defRPr/>
            </a:pPr>
            <a:fld id="{ABB2E830-5779-4FBD-A2D4-389723E8B5B7}" type="slidenum">
              <a:rPr lang="en-US"/>
              <a:pPr>
                <a:defRPr/>
              </a:pPr>
              <a:t>9</a:t>
            </a:fld>
            <a:endParaRPr lang="en-US" dirty="0"/>
          </a:p>
        </p:txBody>
      </p:sp>
      <p:sp>
        <p:nvSpPr>
          <p:cNvPr id="26629" name="Rectangle 4"/>
          <p:cNvSpPr txBox="1">
            <a:spLocks noGrp="1" noChangeArrowheads="1"/>
          </p:cNvSpPr>
          <p:nvPr/>
        </p:nvSpPr>
        <p:spPr bwMode="auto">
          <a:xfrm>
            <a:off x="457200" y="6248400"/>
            <a:ext cx="1600200" cy="457200"/>
          </a:xfrm>
          <a:prstGeom prst="rect">
            <a:avLst/>
          </a:prstGeom>
          <a:noFill/>
          <a:ln w="9525">
            <a:noFill/>
            <a:miter lim="800000"/>
            <a:headEnd/>
            <a:tailEnd/>
          </a:ln>
        </p:spPr>
        <p:txBody>
          <a:bodyPr wrap="none" lIns="92075" tIns="46038" rIns="92075" bIns="46038" anchor="ctr"/>
          <a:lstStyle/>
          <a:p>
            <a:pPr eaLnBrk="0" hangingPunct="0"/>
            <a:r>
              <a:rPr lang="en-US" sz="1400">
                <a:latin typeface="Comic Sans MS" pitchFamily="66" charset="0"/>
              </a:rPr>
              <a:t>7 August 2013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uble Lines">
  <a:themeElements>
    <a:clrScheme name="Double Lines 1">
      <a:dk1>
        <a:srgbClr val="000000"/>
      </a:dk1>
      <a:lt1>
        <a:srgbClr val="FFFFFF"/>
      </a:lt1>
      <a:dk2>
        <a:srgbClr val="990066"/>
      </a:dk2>
      <a:lt2>
        <a:srgbClr val="00CCCC"/>
      </a:lt2>
      <a:accent1>
        <a:srgbClr val="D60093"/>
      </a:accent1>
      <a:accent2>
        <a:srgbClr val="FFFF66"/>
      </a:accent2>
      <a:accent3>
        <a:srgbClr val="CAAAB8"/>
      </a:accent3>
      <a:accent4>
        <a:srgbClr val="DADADA"/>
      </a:accent4>
      <a:accent5>
        <a:srgbClr val="E8AAC8"/>
      </a:accent5>
      <a:accent6>
        <a:srgbClr val="E7E75C"/>
      </a:accent6>
      <a:hlink>
        <a:srgbClr val="FF9933"/>
      </a:hlink>
      <a:folHlink>
        <a:srgbClr val="FFCCFF"/>
      </a:folHlink>
    </a:clrScheme>
    <a:fontScheme name="Double Line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ouble Lines 1">
        <a:dk1>
          <a:srgbClr val="000000"/>
        </a:dk1>
        <a:lt1>
          <a:srgbClr val="FFFFFF"/>
        </a:lt1>
        <a:dk2>
          <a:srgbClr val="990066"/>
        </a:dk2>
        <a:lt2>
          <a:srgbClr val="00CCCC"/>
        </a:lt2>
        <a:accent1>
          <a:srgbClr val="D60093"/>
        </a:accent1>
        <a:accent2>
          <a:srgbClr val="FFFF66"/>
        </a:accent2>
        <a:accent3>
          <a:srgbClr val="CAAAB8"/>
        </a:accent3>
        <a:accent4>
          <a:srgbClr val="DADADA"/>
        </a:accent4>
        <a:accent5>
          <a:srgbClr val="E8AAC8"/>
        </a:accent5>
        <a:accent6>
          <a:srgbClr val="E7E75C"/>
        </a:accent6>
        <a:hlink>
          <a:srgbClr val="FF9933"/>
        </a:hlink>
        <a:folHlink>
          <a:srgbClr val="FFCCFF"/>
        </a:folHlink>
      </a:clrScheme>
      <a:clrMap bg1="dk2" tx1="lt1" bg2="dk1" tx2="lt2" accent1="accent1" accent2="accent2" accent3="accent3" accent4="accent4" accent5="accent5" accent6="accent6" hlink="hlink" folHlink="folHlink"/>
    </a:extraClrScheme>
    <a:extraClrScheme>
      <a:clrScheme name="Double Lines 2">
        <a:dk1>
          <a:srgbClr val="000000"/>
        </a:dk1>
        <a:lt1>
          <a:srgbClr val="FFFFCC"/>
        </a:lt1>
        <a:dk2>
          <a:srgbClr val="996600"/>
        </a:dk2>
        <a:lt2>
          <a:srgbClr val="FFFFCC"/>
        </a:lt2>
        <a:accent1>
          <a:srgbClr val="FFCC00"/>
        </a:accent1>
        <a:accent2>
          <a:srgbClr val="6666FF"/>
        </a:accent2>
        <a:accent3>
          <a:srgbClr val="FFFFE2"/>
        </a:accent3>
        <a:accent4>
          <a:srgbClr val="000000"/>
        </a:accent4>
        <a:accent5>
          <a:srgbClr val="FFE2AA"/>
        </a:accent5>
        <a:accent6>
          <a:srgbClr val="5C5CE7"/>
        </a:accent6>
        <a:hlink>
          <a:srgbClr val="999933"/>
        </a:hlink>
        <a:folHlink>
          <a:srgbClr val="990066"/>
        </a:folHlink>
      </a:clrScheme>
      <a:clrMap bg1="lt1" tx1="dk1" bg2="lt2" tx2="dk2" accent1="accent1" accent2="accent2" accent3="accent3" accent4="accent4" accent5="accent5" accent6="accent6" hlink="hlink" folHlink="folHlink"/>
    </a:extraClrScheme>
    <a:extraClrScheme>
      <a:clrScheme name="Double Lines 3">
        <a:dk1>
          <a:srgbClr val="000000"/>
        </a:dk1>
        <a:lt1>
          <a:srgbClr val="FFFFFF"/>
        </a:lt1>
        <a:dk2>
          <a:srgbClr val="000000"/>
        </a:dk2>
        <a:lt2>
          <a:srgbClr val="FFFFFF"/>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ouble Lines 1">
    <a:dk1>
      <a:srgbClr val="000000"/>
    </a:dk1>
    <a:lt1>
      <a:srgbClr val="FFFFFF"/>
    </a:lt1>
    <a:dk2>
      <a:srgbClr val="990066"/>
    </a:dk2>
    <a:lt2>
      <a:srgbClr val="00CCCC"/>
    </a:lt2>
    <a:accent1>
      <a:srgbClr val="D60093"/>
    </a:accent1>
    <a:accent2>
      <a:srgbClr val="FFFF66"/>
    </a:accent2>
    <a:accent3>
      <a:srgbClr val="CAAAB8"/>
    </a:accent3>
    <a:accent4>
      <a:srgbClr val="DADADA"/>
    </a:accent4>
    <a:accent5>
      <a:srgbClr val="E8AAC8"/>
    </a:accent5>
    <a:accent6>
      <a:srgbClr val="E7E75C"/>
    </a:accent6>
    <a:hlink>
      <a:srgbClr val="FF9933"/>
    </a:hlink>
    <a:folHlink>
      <a:srgbClr val="FFCCFF"/>
    </a:folHlink>
  </a:clrScheme>
</a:themeOverride>
</file>

<file path=docProps/app.xml><?xml version="1.0" encoding="utf-8"?>
<Properties xmlns="http://schemas.openxmlformats.org/officeDocument/2006/extended-properties" xmlns:vt="http://schemas.openxmlformats.org/officeDocument/2006/docPropsVTypes">
  <Template>C:\MSoffice\Templates\Presentation Designs\Double Lines.pot</Template>
  <TotalTime>19843</TotalTime>
  <Words>1882</Words>
  <Application>Microsoft Office PowerPoint</Application>
  <PresentationFormat>Letter Paper (8.5x11 in)</PresentationFormat>
  <Paragraphs>312</Paragraphs>
  <Slides>29</Slides>
  <Notes>16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Double Lines</vt:lpstr>
      <vt:lpstr>The New Ukraine SIG TWO Years Later</vt:lpstr>
      <vt:lpstr>MISSION The first 3 years: 2010-2013</vt:lpstr>
      <vt:lpstr>Objective</vt:lpstr>
      <vt:lpstr>Ukraine SIG Geographical Coverage (Provinces of the former Russian Empire)</vt:lpstr>
      <vt:lpstr>Slide 5</vt:lpstr>
      <vt:lpstr>Areas in modern Ukraine NOT under Ukraine SIG</vt:lpstr>
      <vt:lpstr>What We’ll Discuss Today</vt:lpstr>
      <vt:lpstr>Ukraine SIG  Components of the SIG</vt:lpstr>
      <vt:lpstr>Ukraine SIG Related JewishGen Resources</vt:lpstr>
      <vt:lpstr>What have we done in the past year? Structural Changes - 1</vt:lpstr>
      <vt:lpstr>What have we done in the past year? Structural Changes - 2</vt:lpstr>
      <vt:lpstr>What have we done in the past year? Projects - 1</vt:lpstr>
      <vt:lpstr>What have we done in the past year? Projects - 2</vt:lpstr>
      <vt:lpstr>    What have we done in the past year? Projects - 5</vt:lpstr>
      <vt:lpstr>Looking Ahead Vital Records, Revision Lists, Holocaust Records</vt:lpstr>
      <vt:lpstr>Russian Language Websites:  An Explanation of the CGR</vt:lpstr>
      <vt:lpstr>Russian Language Websites Center for Genealogical Research http://www.rosgenea.ru</vt:lpstr>
      <vt:lpstr>Preparing the CGR Data</vt:lpstr>
      <vt:lpstr>  Russian Language Websites Creating the CGR Dataset</vt:lpstr>
      <vt:lpstr>  Russian Language Websites Creating the CGR Dataset</vt:lpstr>
      <vt:lpstr>  Russian Language Websites Creating the CGR Dataset</vt:lpstr>
      <vt:lpstr>Other Russian Language Resources</vt:lpstr>
      <vt:lpstr>Other Russian Language Resources</vt:lpstr>
      <vt:lpstr>Cataloging Russian Language Resources</vt:lpstr>
      <vt:lpstr>  Russian Language Websites Creating a Catalog</vt:lpstr>
      <vt:lpstr>Our Success Depends on You</vt:lpstr>
      <vt:lpstr>Ukraine SIG Online Survey </vt:lpstr>
      <vt:lpstr>Ukraine SIG Online Survey Understanding our Volunteers – </vt:lpstr>
      <vt:lpstr>Continue? … 3 Choices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Ukraine SIG General Mtg, IAJGS, Aug 2011</dc:title>
  <dc:creator>Dr. Ronald D. Doctor</dc:creator>
  <dc:description>Presentation to Neveh Shalom Mens Club, 19 November 2000</dc:description>
  <cp:lastModifiedBy>Janette Silverman</cp:lastModifiedBy>
  <cp:revision>372</cp:revision>
  <cp:lastPrinted>2012-05-15T03:26:52Z</cp:lastPrinted>
  <dcterms:created xsi:type="dcterms:W3CDTF">1995-06-17T23:31:02Z</dcterms:created>
  <dcterms:modified xsi:type="dcterms:W3CDTF">2013-07-29T13:27:32Z</dcterms:modified>
</cp:coreProperties>
</file>